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76" r:id="rId4"/>
    <p:sldId id="382" r:id="rId5"/>
    <p:sldId id="411" r:id="rId7"/>
    <p:sldId id="381" r:id="rId8"/>
    <p:sldId id="399" r:id="rId9"/>
    <p:sldId id="400" r:id="rId10"/>
    <p:sldId id="401" r:id="rId11"/>
    <p:sldId id="402" r:id="rId12"/>
    <p:sldId id="403" r:id="rId13"/>
    <p:sldId id="404" r:id="rId14"/>
    <p:sldId id="405" r:id="rId15"/>
    <p:sldId id="406" r:id="rId16"/>
    <p:sldId id="407" r:id="rId17"/>
    <p:sldId id="408" r:id="rId18"/>
    <p:sldId id="409" r:id="rId19"/>
    <p:sldId id="410" r:id="rId20"/>
    <p:sldId id="414" r:id="rId21"/>
    <p:sldId id="386" r:id="rId22"/>
    <p:sldId id="385" r:id="rId23"/>
    <p:sldId id="441" r:id="rId24"/>
    <p:sldId id="394" r:id="rId25"/>
    <p:sldId id="391" r:id="rId26"/>
    <p:sldId id="388" r:id="rId27"/>
    <p:sldId id="389" r:id="rId28"/>
    <p:sldId id="390" r:id="rId29"/>
    <p:sldId id="393" r:id="rId30"/>
    <p:sldId id="395" r:id="rId31"/>
    <p:sldId id="396" r:id="rId32"/>
    <p:sldId id="397" r:id="rId33"/>
    <p:sldId id="412" r:id="rId34"/>
    <p:sldId id="413" r:id="rId35"/>
    <p:sldId id="398"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0000FF"/>
    <a:srgbClr val="BFBFBF"/>
    <a:srgbClr val="2E75B6"/>
    <a:srgbClr val="FBE5D6"/>
    <a:srgbClr val="BDD7EE"/>
    <a:srgbClr val="002060"/>
    <a:srgbClr val="DEEBF7"/>
    <a:srgbClr val="7395D3"/>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89595" autoAdjust="0"/>
  </p:normalViewPr>
  <p:slideViewPr>
    <p:cSldViewPr snapToGrid="0">
      <p:cViewPr varScale="1">
        <p:scale>
          <a:sx n="56" d="100"/>
          <a:sy n="56" d="100"/>
        </p:scale>
        <p:origin x="1068"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D933B-8FBE-4595-87A4-9EECC3EBC272}" type="datetimeFigureOut">
              <a:rPr lang="en-ID" smtClean="0"/>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221B0-A3AB-4C74-8324-47966F7928FE}" type="slidenum">
              <a:rPr lang="en-ID" smtClean="0"/>
            </a:fld>
            <a:endParaRPr lang="en-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9221B0-A3AB-4C74-8324-47966F7928FE}" type="slidenum">
              <a:rPr lang="en-ID" smtClean="0"/>
            </a:fld>
            <a:endParaRPr lang="en-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https://docs.oracle.com/cd/B19306_01/server.102/b14220/triggers.htm</a:t>
            </a:r>
            <a:endParaRPr lang="en-ID" dirty="0"/>
          </a:p>
        </p:txBody>
      </p:sp>
      <p:sp>
        <p:nvSpPr>
          <p:cNvPr id="4" name="Slide Number Placeholder 3"/>
          <p:cNvSpPr>
            <a:spLocks noGrp="1"/>
          </p:cNvSpPr>
          <p:nvPr>
            <p:ph type="sldNum" sz="quarter" idx="5"/>
          </p:nvPr>
        </p:nvSpPr>
        <p:spPr/>
        <p:txBody>
          <a:bodyPr/>
          <a:lstStyle/>
          <a:p>
            <a:fld id="{259221B0-A3AB-4C74-8324-47966F7928FE}" type="slidenum">
              <a:rPr lang="en-ID" smtClean="0"/>
            </a:fld>
            <a:endParaRPr lang="en-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solidFill>
                <a:schemeClr val="bg1"/>
              </a:solidFill>
            </a:endParaRPr>
          </a:p>
        </p:txBody>
      </p:sp>
      <p:sp>
        <p:nvSpPr>
          <p:cNvPr id="4" name="Slide Number Placeholder 3"/>
          <p:cNvSpPr>
            <a:spLocks noGrp="1"/>
          </p:cNvSpPr>
          <p:nvPr>
            <p:ph type="sldNum" sz="quarter" idx="5"/>
          </p:nvPr>
        </p:nvSpPr>
        <p:spPr/>
        <p:txBody>
          <a:bodyPr/>
          <a:lstStyle/>
          <a:p>
            <a:fld id="{259221B0-A3AB-4C74-8324-47966F7928FE}" type="slidenum">
              <a:rPr lang="en-ID" smtClean="0"/>
            </a:fld>
            <a:endParaRPr lang="en-ID"/>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solidFill>
                <a:schemeClr val="bg1"/>
              </a:solidFill>
            </a:endParaRPr>
          </a:p>
        </p:txBody>
      </p:sp>
      <p:sp>
        <p:nvSpPr>
          <p:cNvPr id="4" name="Slide Number Placeholder 3"/>
          <p:cNvSpPr>
            <a:spLocks noGrp="1"/>
          </p:cNvSpPr>
          <p:nvPr>
            <p:ph type="sldNum" sz="quarter" idx="5"/>
          </p:nvPr>
        </p:nvSpPr>
        <p:spPr/>
        <p:txBody>
          <a:bodyPr/>
          <a:lstStyle/>
          <a:p>
            <a:fld id="{259221B0-A3AB-4C74-8324-47966F7928FE}" type="slidenum">
              <a:rPr lang="en-ID" smtClean="0"/>
            </a:fld>
            <a:endParaRPr lang="en-ID"/>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solidFill>
                  <a:schemeClr val="bg1"/>
                </a:solidFill>
              </a:rPr>
              <a:t>https://www.geeksforgeeks.org/sql-trigger-student-database/</a:t>
            </a:r>
            <a:endParaRPr lang="en-ID">
              <a:solidFill>
                <a:schemeClr val="bg1"/>
              </a:solidFill>
            </a:endParaRPr>
          </a:p>
          <a:p>
            <a:endParaRPr lang="en-ID">
              <a:solidFill>
                <a:schemeClr val="bg1"/>
              </a:solidFill>
            </a:endParaRPr>
          </a:p>
          <a:p>
            <a:r>
              <a:rPr lang="en-ID">
                <a:solidFill>
                  <a:schemeClr val="bg1"/>
                </a:solidFill>
              </a:rPr>
              <a:t>Row vs statement: https://www.sqltutorial.org/sql-triggers/</a:t>
            </a:r>
            <a:endParaRPr lang="en-ID" dirty="0">
              <a:solidFill>
                <a:schemeClr val="bg1"/>
              </a:solidFill>
            </a:endParaRPr>
          </a:p>
        </p:txBody>
      </p:sp>
      <p:sp>
        <p:nvSpPr>
          <p:cNvPr id="4" name="Slide Number Placeholder 3"/>
          <p:cNvSpPr>
            <a:spLocks noGrp="1"/>
          </p:cNvSpPr>
          <p:nvPr>
            <p:ph type="sldNum" sz="quarter" idx="5"/>
          </p:nvPr>
        </p:nvSpPr>
        <p:spPr/>
        <p:txBody>
          <a:bodyPr/>
          <a:lstStyle/>
          <a:p>
            <a:fld id="{259221B0-A3AB-4C74-8324-47966F7928FE}" type="slidenum">
              <a:rPr lang="en-ID" smtClean="0"/>
            </a:fld>
            <a:endParaRPr lang="en-ID"/>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solidFill>
                  <a:schemeClr val="bg1"/>
                </a:solidFill>
              </a:rPr>
              <a:t>https://www.geeksforgeeks.org/sql-trigger-student-database/</a:t>
            </a:r>
            <a:endParaRPr lang="en-ID">
              <a:solidFill>
                <a:schemeClr val="bg1"/>
              </a:solidFill>
            </a:endParaRPr>
          </a:p>
          <a:p>
            <a:endParaRPr lang="en-ID">
              <a:solidFill>
                <a:schemeClr val="bg1"/>
              </a:solidFill>
            </a:endParaRPr>
          </a:p>
          <a:p>
            <a:r>
              <a:rPr lang="en-ID">
                <a:solidFill>
                  <a:schemeClr val="bg1"/>
                </a:solidFill>
              </a:rPr>
              <a:t>Row vs statement: https://www.sqltutorial.org/sql-triggers/</a:t>
            </a:r>
            <a:endParaRPr lang="en-ID" dirty="0">
              <a:solidFill>
                <a:schemeClr val="bg1"/>
              </a:solidFill>
            </a:endParaRPr>
          </a:p>
        </p:txBody>
      </p:sp>
      <p:sp>
        <p:nvSpPr>
          <p:cNvPr id="4" name="Slide Number Placeholder 3"/>
          <p:cNvSpPr>
            <a:spLocks noGrp="1"/>
          </p:cNvSpPr>
          <p:nvPr>
            <p:ph type="sldNum" sz="quarter" idx="5"/>
          </p:nvPr>
        </p:nvSpPr>
        <p:spPr/>
        <p:txBody>
          <a:bodyPr/>
          <a:lstStyle/>
          <a:p>
            <a:fld id="{259221B0-A3AB-4C74-8324-47966F7928FE}" type="slidenum">
              <a:rPr lang="en-ID" smtClean="0"/>
            </a:fld>
            <a:endParaRPr lang="en-ID"/>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solidFill>
                  <a:schemeClr val="bg1"/>
                </a:solidFill>
              </a:rPr>
              <a:t>https://www.geeksforgeeks.org/sql-trigger-student-database/</a:t>
            </a:r>
            <a:endParaRPr lang="en-ID">
              <a:solidFill>
                <a:schemeClr val="bg1"/>
              </a:solidFill>
            </a:endParaRPr>
          </a:p>
          <a:p>
            <a:endParaRPr lang="en-ID">
              <a:solidFill>
                <a:schemeClr val="bg1"/>
              </a:solidFill>
            </a:endParaRPr>
          </a:p>
          <a:p>
            <a:r>
              <a:rPr lang="en-ID">
                <a:solidFill>
                  <a:schemeClr val="bg1"/>
                </a:solidFill>
              </a:rPr>
              <a:t>Row vs statement: https://www.sqltutorial.org/sql-triggers/</a:t>
            </a:r>
            <a:endParaRPr lang="en-ID" dirty="0">
              <a:solidFill>
                <a:schemeClr val="bg1"/>
              </a:solidFill>
            </a:endParaRPr>
          </a:p>
        </p:txBody>
      </p:sp>
      <p:sp>
        <p:nvSpPr>
          <p:cNvPr id="4" name="Slide Number Placeholder 3"/>
          <p:cNvSpPr>
            <a:spLocks noGrp="1"/>
          </p:cNvSpPr>
          <p:nvPr>
            <p:ph type="sldNum" sz="quarter" idx="5"/>
          </p:nvPr>
        </p:nvSpPr>
        <p:spPr/>
        <p:txBody>
          <a:bodyPr/>
          <a:lstStyle/>
          <a:p>
            <a:fld id="{259221B0-A3AB-4C74-8324-47966F7928FE}" type="slidenum">
              <a:rPr lang="en-ID" smtClean="0"/>
            </a:fld>
            <a:endParaRPr lang="en-ID"/>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solidFill>
                  <a:schemeClr val="bg1"/>
                </a:solidFill>
              </a:rPr>
              <a:t>https://www.geeksforgeeks.org/sql-trigger-student-database/</a:t>
            </a:r>
            <a:endParaRPr lang="en-ID">
              <a:solidFill>
                <a:schemeClr val="bg1"/>
              </a:solidFill>
            </a:endParaRPr>
          </a:p>
          <a:p>
            <a:endParaRPr lang="en-ID">
              <a:solidFill>
                <a:schemeClr val="bg1"/>
              </a:solidFill>
            </a:endParaRPr>
          </a:p>
          <a:p>
            <a:r>
              <a:rPr lang="en-ID">
                <a:solidFill>
                  <a:schemeClr val="bg1"/>
                </a:solidFill>
              </a:rPr>
              <a:t>Row vs statement: https://www.sqltutorial.org/sql-triggers/</a:t>
            </a:r>
            <a:endParaRPr lang="en-ID" dirty="0">
              <a:solidFill>
                <a:schemeClr val="bg1"/>
              </a:solidFill>
            </a:endParaRPr>
          </a:p>
        </p:txBody>
      </p:sp>
      <p:sp>
        <p:nvSpPr>
          <p:cNvPr id="4" name="Slide Number Placeholder 3"/>
          <p:cNvSpPr>
            <a:spLocks noGrp="1"/>
          </p:cNvSpPr>
          <p:nvPr>
            <p:ph type="sldNum" sz="quarter" idx="5"/>
          </p:nvPr>
        </p:nvSpPr>
        <p:spPr/>
        <p:txBody>
          <a:bodyPr/>
          <a:lstStyle/>
          <a:p>
            <a:fld id="{259221B0-A3AB-4C74-8324-47966F7928FE}" type="slidenum">
              <a:rPr lang="en-ID" smtClean="0"/>
            </a:fld>
            <a:endParaRPr lang="en-ID"/>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https://www.sqltutorial.org/sql-triggers/</a:t>
            </a:r>
            <a:endParaRPr lang="en-US"/>
          </a:p>
        </p:txBody>
      </p:sp>
      <p:sp>
        <p:nvSpPr>
          <p:cNvPr id="4" name="Slide Number Placeholder 3"/>
          <p:cNvSpPr>
            <a:spLocks noGrp="1"/>
          </p:cNvSpPr>
          <p:nvPr>
            <p:ph type="sldNum" sz="quarter" idx="5"/>
          </p:nvPr>
        </p:nvSpPr>
        <p:spPr/>
        <p:txBody>
          <a:bodyPr/>
          <a:lstStyle/>
          <a:p>
            <a:fld id="{259221B0-A3AB-4C74-8324-47966F7928FE}" type="slidenum">
              <a:rPr lang="en-ID" smtClean="0"/>
            </a:fld>
            <a:endParaRPr lang="en-ID"/>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921624" y="1837765"/>
            <a:ext cx="5907741" cy="2364628"/>
          </a:xfrm>
        </p:spPr>
        <p:txBody>
          <a:bodyPr anchor="b"/>
          <a:lstStyle>
            <a:lvl1pPr algn="l">
              <a:defRPr sz="6000">
                <a:solidFill>
                  <a:schemeClr val="accent1"/>
                </a:solidFill>
              </a:defRPr>
            </a:lvl1pPr>
          </a:lstStyle>
          <a:p>
            <a:r>
              <a:rPr lang="en-US" dirty="0"/>
              <a:t>Click to edit Master title style</a:t>
            </a:r>
            <a:endParaRPr lang="en-ID" dirty="0"/>
          </a:p>
        </p:txBody>
      </p:sp>
      <p:sp>
        <p:nvSpPr>
          <p:cNvPr id="3" name="Subtitle 2"/>
          <p:cNvSpPr>
            <a:spLocks noGrp="1"/>
          </p:cNvSpPr>
          <p:nvPr>
            <p:ph type="subTitle" idx="1"/>
          </p:nvPr>
        </p:nvSpPr>
        <p:spPr>
          <a:xfrm>
            <a:off x="4921624" y="4338919"/>
            <a:ext cx="4778189" cy="699248"/>
          </a:xfrm>
        </p:spPr>
        <p:txBody>
          <a:bodyPr>
            <a:normAutofit/>
          </a:bodyPr>
          <a:lstStyle>
            <a:lvl1pPr marL="0" indent="0" algn="l">
              <a:buNone/>
              <a:defRPr sz="2000" i="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D" dirty="0"/>
          </a:p>
        </p:txBody>
      </p:sp>
      <p:sp>
        <p:nvSpPr>
          <p:cNvPr id="5" name="Footer Placeholder 4"/>
          <p:cNvSpPr>
            <a:spLocks noGrp="1"/>
          </p:cNvSpPr>
          <p:nvPr>
            <p:ph type="ftr" sz="quarter" idx="11"/>
          </p:nvPr>
        </p:nvSpPr>
        <p:spPr>
          <a:xfrm>
            <a:off x="3518644" y="398277"/>
            <a:ext cx="2971800" cy="453370"/>
          </a:xfrm>
          <a:prstGeom prst="rect">
            <a:avLst/>
          </a:prstGeom>
        </p:spPr>
        <p:txBody>
          <a:bodyPr/>
          <a:lstStyle>
            <a:lvl1pPr>
              <a:defRPr sz="1400" b="1" spc="30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endParaRPr lang="en-ID"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A 1 Colom">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41928" y="1037478"/>
            <a:ext cx="9744637" cy="809251"/>
          </a:xfrm>
        </p:spPr>
        <p:txBody>
          <a:bodyPr>
            <a:normAutofit/>
          </a:bodyPr>
          <a:lstStyle>
            <a:lvl1pPr>
              <a:defRPr sz="3200" b="1"/>
            </a:lvl1pPr>
          </a:lstStyle>
          <a:p>
            <a:r>
              <a:rPr lang="en-US" dirty="0"/>
              <a:t>Click to edit Master title style</a:t>
            </a:r>
            <a:endParaRPr lang="en-ID" dirty="0"/>
          </a:p>
        </p:txBody>
      </p:sp>
      <p:sp>
        <p:nvSpPr>
          <p:cNvPr id="3" name="Content Placeholder 2"/>
          <p:cNvSpPr>
            <a:spLocks noGrp="1"/>
          </p:cNvSpPr>
          <p:nvPr>
            <p:ph idx="1"/>
          </p:nvPr>
        </p:nvSpPr>
        <p:spPr>
          <a:xfrm>
            <a:off x="1541928" y="2034709"/>
            <a:ext cx="9744637" cy="3604091"/>
          </a:xfrm>
        </p:spPr>
        <p:txBody>
          <a:bodyPr>
            <a:normAutofit/>
          </a:bodyPr>
          <a:lstStyle>
            <a:lvl1pPr>
              <a:lnSpc>
                <a:spcPct val="100000"/>
              </a:lnSpc>
              <a:spcBef>
                <a:spcPts val="1800"/>
              </a:spcBef>
              <a:defRPr sz="2400"/>
            </a:lvl1pPr>
            <a:lvl2pPr>
              <a:lnSpc>
                <a:spcPct val="100000"/>
              </a:lnSpc>
              <a:spcBef>
                <a:spcPts val="0"/>
              </a:spcBef>
              <a:defRPr sz="20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D" dirty="0"/>
          </a:p>
        </p:txBody>
      </p:sp>
      <p:sp>
        <p:nvSpPr>
          <p:cNvPr id="5" name="Footer Placeholder 4"/>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
        <p:nvSpPr>
          <p:cNvPr id="7" name="TextBox 6"/>
          <p:cNvSpPr txBox="1"/>
          <p:nvPr userDrawn="1"/>
        </p:nvSpPr>
        <p:spPr>
          <a:xfrm>
            <a:off x="8829625" y="6444159"/>
            <a:ext cx="3062057" cy="338554"/>
          </a:xfrm>
          <a:prstGeom prst="rect">
            <a:avLst/>
          </a:prstGeom>
          <a:noFill/>
        </p:spPr>
        <p:txBody>
          <a:bodyPr wrap="none" rtlCol="0">
            <a:spAutoFit/>
          </a:bodyPr>
          <a:lstStyle/>
          <a:p>
            <a:r>
              <a:rPr lang="en-US" sz="1600" b="1" dirty="0">
                <a:solidFill>
                  <a:schemeClr val="bg1">
                    <a:lumMod val="50000"/>
                  </a:schemeClr>
                </a:solidFill>
              </a:rPr>
              <a:t>TIM</a:t>
            </a:r>
            <a:r>
              <a:rPr lang="en-US" sz="1600" b="1" baseline="0" dirty="0">
                <a:solidFill>
                  <a:schemeClr val="bg1">
                    <a:lumMod val="50000"/>
                  </a:schemeClr>
                </a:solidFill>
              </a:rPr>
              <a:t> PENGAMPU </a:t>
            </a:r>
            <a:r>
              <a:rPr lang="en-US" sz="1600" b="1" dirty="0">
                <a:solidFill>
                  <a:schemeClr val="bg1">
                    <a:lumMod val="50000"/>
                  </a:schemeClr>
                </a:solidFill>
              </a:rPr>
              <a:t>SBD – TI UDINUS</a:t>
            </a:r>
            <a:endParaRPr lang="en-US" sz="1600" b="1" dirty="0">
              <a:solidFill>
                <a:schemeClr val="bg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 2 Colom">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a:spLocks noGrp="1"/>
          </p:cNvSpPr>
          <p:nvPr>
            <p:ph type="body" idx="1"/>
          </p:nvPr>
        </p:nvSpPr>
        <p:spPr>
          <a:xfrm>
            <a:off x="1595719" y="1454598"/>
            <a:ext cx="4012224" cy="750720"/>
          </a:xfrm>
        </p:spPr>
        <p:txBody>
          <a:bodyPr anchor="b"/>
          <a:lstStyle>
            <a:lvl1pPr marL="0" indent="0" algn="l">
              <a:buNone/>
              <a:defRPr sz="2400" b="1">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595719" y="2357718"/>
            <a:ext cx="40122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D" dirty="0"/>
          </a:p>
        </p:txBody>
      </p:sp>
      <p:sp>
        <p:nvSpPr>
          <p:cNvPr id="5" name="Text Placeholder 4"/>
          <p:cNvSpPr>
            <a:spLocks noGrp="1"/>
          </p:cNvSpPr>
          <p:nvPr>
            <p:ph type="body" sz="quarter" idx="3"/>
          </p:nvPr>
        </p:nvSpPr>
        <p:spPr>
          <a:xfrm>
            <a:off x="6662911" y="1454598"/>
            <a:ext cx="4031983" cy="750720"/>
          </a:xfrm>
        </p:spPr>
        <p:txBody>
          <a:bodyPr anchor="b"/>
          <a:lstStyle>
            <a:lvl1pPr marL="0" indent="0" algn="l">
              <a:buNone/>
              <a:defRPr sz="2400" b="1">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662911" y="2357718"/>
            <a:ext cx="4031983"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8" name="Footer Placeholder 7"/>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
        <p:nvSpPr>
          <p:cNvPr id="10" name="TextBox 9"/>
          <p:cNvSpPr txBox="1"/>
          <p:nvPr userDrawn="1"/>
        </p:nvSpPr>
        <p:spPr>
          <a:xfrm>
            <a:off x="8829625" y="6444159"/>
            <a:ext cx="3062057" cy="338554"/>
          </a:xfrm>
          <a:prstGeom prst="rect">
            <a:avLst/>
          </a:prstGeom>
          <a:noFill/>
        </p:spPr>
        <p:txBody>
          <a:bodyPr wrap="none" rtlCol="0">
            <a:spAutoFit/>
          </a:bodyPr>
          <a:lstStyle/>
          <a:p>
            <a:r>
              <a:rPr lang="en-US" sz="1600" b="1" dirty="0">
                <a:solidFill>
                  <a:schemeClr val="bg1">
                    <a:lumMod val="50000"/>
                  </a:schemeClr>
                </a:solidFill>
              </a:rPr>
              <a:t>TIM</a:t>
            </a:r>
            <a:r>
              <a:rPr lang="en-US" sz="1600" b="1" baseline="0" dirty="0">
                <a:solidFill>
                  <a:schemeClr val="bg1">
                    <a:lumMod val="50000"/>
                  </a:schemeClr>
                </a:solidFill>
              </a:rPr>
              <a:t> PENGAMPU </a:t>
            </a:r>
            <a:r>
              <a:rPr lang="en-US" sz="1600" b="1" dirty="0">
                <a:solidFill>
                  <a:schemeClr val="bg1">
                    <a:lumMod val="50000"/>
                  </a:schemeClr>
                </a:solidFill>
              </a:rPr>
              <a:t>SBD – TI UDINUS</a:t>
            </a:r>
            <a:endParaRPr lang="en-US" sz="1600" b="1" dirty="0">
              <a:solidFill>
                <a:schemeClr val="bg1">
                  <a:lumMod val="50000"/>
                </a:scheme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B 1 Colom">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41928" y="1243666"/>
            <a:ext cx="9744637" cy="809251"/>
          </a:xfrm>
        </p:spPr>
        <p:txBody>
          <a:bodyPr>
            <a:normAutofit/>
          </a:bodyPr>
          <a:lstStyle>
            <a:lvl1pPr>
              <a:defRPr sz="2800"/>
            </a:lvl1pPr>
          </a:lstStyle>
          <a:p>
            <a:r>
              <a:rPr lang="en-US" dirty="0"/>
              <a:t>Click to edit Master title style</a:t>
            </a:r>
            <a:endParaRPr lang="en-ID" dirty="0"/>
          </a:p>
        </p:txBody>
      </p:sp>
      <p:sp>
        <p:nvSpPr>
          <p:cNvPr id="3" name="Content Placeholder 2"/>
          <p:cNvSpPr>
            <a:spLocks noGrp="1"/>
          </p:cNvSpPr>
          <p:nvPr>
            <p:ph idx="1"/>
          </p:nvPr>
        </p:nvSpPr>
        <p:spPr>
          <a:xfrm>
            <a:off x="1541928" y="2240897"/>
            <a:ext cx="9744637" cy="2976563"/>
          </a:xfrm>
        </p:spPr>
        <p:txBody>
          <a:bodyPr>
            <a:normAutofit/>
          </a:bodyPr>
          <a:lstStyle>
            <a:lvl1pPr>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5" name="Footer Placeholder 4"/>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
        <p:nvSpPr>
          <p:cNvPr id="6" name="TextBox 5"/>
          <p:cNvSpPr txBox="1"/>
          <p:nvPr userDrawn="1"/>
        </p:nvSpPr>
        <p:spPr>
          <a:xfrm>
            <a:off x="8829625" y="6444159"/>
            <a:ext cx="3062057" cy="338554"/>
          </a:xfrm>
          <a:prstGeom prst="rect">
            <a:avLst/>
          </a:prstGeom>
          <a:noFill/>
        </p:spPr>
        <p:txBody>
          <a:bodyPr wrap="none" rtlCol="0">
            <a:spAutoFit/>
          </a:bodyPr>
          <a:lstStyle/>
          <a:p>
            <a:r>
              <a:rPr lang="en-US" sz="1600" b="1" dirty="0">
                <a:solidFill>
                  <a:schemeClr val="bg1">
                    <a:lumMod val="50000"/>
                  </a:schemeClr>
                </a:solidFill>
              </a:rPr>
              <a:t>TIM</a:t>
            </a:r>
            <a:r>
              <a:rPr lang="en-US" sz="1600" b="1" baseline="0" dirty="0">
                <a:solidFill>
                  <a:schemeClr val="bg1">
                    <a:lumMod val="50000"/>
                  </a:schemeClr>
                </a:solidFill>
              </a:rPr>
              <a:t> PENGAMPU </a:t>
            </a:r>
            <a:r>
              <a:rPr lang="en-US" sz="1600" b="1" dirty="0">
                <a:solidFill>
                  <a:schemeClr val="bg1">
                    <a:lumMod val="50000"/>
                  </a:schemeClr>
                </a:solidFill>
              </a:rPr>
              <a:t>SBD – TI UDINUS</a:t>
            </a:r>
            <a:endParaRPr lang="en-US" sz="1600" b="1" dirty="0">
              <a:solidFill>
                <a:schemeClr val="bg1">
                  <a:lumMod val="5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B 2 Colom">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a:spLocks noGrp="1"/>
          </p:cNvSpPr>
          <p:nvPr>
            <p:ph type="body" idx="1"/>
          </p:nvPr>
        </p:nvSpPr>
        <p:spPr>
          <a:xfrm>
            <a:off x="1595719" y="1454598"/>
            <a:ext cx="40122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595719" y="2357718"/>
            <a:ext cx="40122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D" dirty="0"/>
          </a:p>
        </p:txBody>
      </p:sp>
      <p:sp>
        <p:nvSpPr>
          <p:cNvPr id="5" name="Text Placeholder 4"/>
          <p:cNvSpPr>
            <a:spLocks noGrp="1"/>
          </p:cNvSpPr>
          <p:nvPr>
            <p:ph type="body" sz="quarter" idx="3"/>
          </p:nvPr>
        </p:nvSpPr>
        <p:spPr>
          <a:xfrm>
            <a:off x="6662911" y="1454598"/>
            <a:ext cx="4031983"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662911" y="2357718"/>
            <a:ext cx="4031983"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8" name="Footer Placeholder 7"/>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
        <p:nvSpPr>
          <p:cNvPr id="10" name="TextBox 9"/>
          <p:cNvSpPr txBox="1"/>
          <p:nvPr userDrawn="1"/>
        </p:nvSpPr>
        <p:spPr>
          <a:xfrm>
            <a:off x="8829625" y="6444159"/>
            <a:ext cx="3062057" cy="338554"/>
          </a:xfrm>
          <a:prstGeom prst="rect">
            <a:avLst/>
          </a:prstGeom>
          <a:noFill/>
        </p:spPr>
        <p:txBody>
          <a:bodyPr wrap="none" rtlCol="0">
            <a:spAutoFit/>
          </a:bodyPr>
          <a:lstStyle/>
          <a:p>
            <a:r>
              <a:rPr lang="en-US" sz="1600" b="1" dirty="0">
                <a:solidFill>
                  <a:schemeClr val="bg1">
                    <a:lumMod val="50000"/>
                  </a:schemeClr>
                </a:solidFill>
              </a:rPr>
              <a:t>TIM</a:t>
            </a:r>
            <a:r>
              <a:rPr lang="en-US" sz="1600" b="1" baseline="0" dirty="0">
                <a:solidFill>
                  <a:schemeClr val="bg1">
                    <a:lumMod val="50000"/>
                  </a:schemeClr>
                </a:solidFill>
              </a:rPr>
              <a:t> PENGAMPU </a:t>
            </a:r>
            <a:r>
              <a:rPr lang="en-US" sz="1600" b="1" dirty="0">
                <a:solidFill>
                  <a:schemeClr val="bg1">
                    <a:lumMod val="50000"/>
                  </a:schemeClr>
                </a:solidFill>
              </a:rPr>
              <a:t>SBD – TI UDINUS</a:t>
            </a:r>
            <a:endParaRPr lang="en-US" sz="1600" b="1" dirty="0">
              <a:solidFill>
                <a:schemeClr val="bg1">
                  <a:lumMod val="50000"/>
                </a:scheme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163673" y="1709739"/>
            <a:ext cx="4823010" cy="2145086"/>
          </a:xfrm>
        </p:spPr>
        <p:txBody>
          <a:bodyPr anchor="b">
            <a:normAutofit/>
          </a:bodyPr>
          <a:lstStyle>
            <a:lvl1pPr>
              <a:defRPr sz="4800" b="0" i="1">
                <a:solidFill>
                  <a:srgbClr val="FFFF00"/>
                </a:solidFill>
              </a:defRPr>
            </a:lvl1pPr>
          </a:lstStyle>
          <a:p>
            <a:r>
              <a:rPr lang="en-US" dirty="0"/>
              <a:t>Click to edit Master title style</a:t>
            </a:r>
            <a:endParaRPr lang="en-ID" dirty="0"/>
          </a:p>
        </p:txBody>
      </p:sp>
      <p:sp>
        <p:nvSpPr>
          <p:cNvPr id="3" name="Text Placeholder 2"/>
          <p:cNvSpPr>
            <a:spLocks noGrp="1"/>
          </p:cNvSpPr>
          <p:nvPr>
            <p:ph type="body" idx="1"/>
          </p:nvPr>
        </p:nvSpPr>
        <p:spPr>
          <a:xfrm>
            <a:off x="5163673" y="3979864"/>
            <a:ext cx="4310155" cy="1031408"/>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Picture &amp; Content 2 Colom">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3" name="Text Placeholder 2"/>
          <p:cNvSpPr>
            <a:spLocks noGrp="1"/>
          </p:cNvSpPr>
          <p:nvPr>
            <p:ph type="body" idx="1"/>
          </p:nvPr>
        </p:nvSpPr>
        <p:spPr>
          <a:xfrm>
            <a:off x="1595719" y="4518212"/>
            <a:ext cx="4012224" cy="376518"/>
          </a:xfrm>
        </p:spPr>
        <p:txBody>
          <a:bodyPr anchor="b">
            <a:normAutofit/>
          </a:bodyPr>
          <a:lstStyle>
            <a:lvl1pPr marL="0" indent="0" algn="l">
              <a:buNone/>
              <a:defRPr sz="20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595719" y="5047130"/>
            <a:ext cx="4012224" cy="1228164"/>
          </a:xfrm>
        </p:spPr>
        <p:txBody>
          <a:bodyPr>
            <a:normAutofit/>
          </a:bodyPr>
          <a:lstStyle>
            <a:lvl1pPr>
              <a:lnSpc>
                <a:spcPct val="150000"/>
              </a:lnSpc>
              <a:defRPr sz="18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D" dirty="0"/>
          </a:p>
        </p:txBody>
      </p:sp>
      <p:sp>
        <p:nvSpPr>
          <p:cNvPr id="5" name="Text Placeholder 4"/>
          <p:cNvSpPr>
            <a:spLocks noGrp="1"/>
          </p:cNvSpPr>
          <p:nvPr>
            <p:ph type="body" sz="quarter" idx="3"/>
          </p:nvPr>
        </p:nvSpPr>
        <p:spPr>
          <a:xfrm>
            <a:off x="6662911" y="4518212"/>
            <a:ext cx="4031983" cy="376518"/>
          </a:xfrm>
        </p:spPr>
        <p:txBody>
          <a:bodyPr anchor="b">
            <a:normAutofit/>
          </a:bodyPr>
          <a:lstStyle>
            <a:lvl1pPr marL="0" indent="0" algn="l">
              <a:buNone/>
              <a:defRPr sz="20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662911" y="5047130"/>
            <a:ext cx="4031983" cy="1228164"/>
          </a:xfrm>
        </p:spPr>
        <p:txBody>
          <a:bodyPr>
            <a:normAutofit/>
          </a:bodyPr>
          <a:lstStyle>
            <a:lvl1pPr>
              <a:lnSpc>
                <a:spcPct val="150000"/>
              </a:lnSpc>
              <a:defRPr sz="18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D" dirty="0"/>
          </a:p>
        </p:txBody>
      </p:sp>
      <p:sp>
        <p:nvSpPr>
          <p:cNvPr id="11" name="Picture Placeholder 2"/>
          <p:cNvSpPr>
            <a:spLocks noGrp="1"/>
          </p:cNvSpPr>
          <p:nvPr>
            <p:ph type="pic" idx="12"/>
          </p:nvPr>
        </p:nvSpPr>
        <p:spPr>
          <a:xfrm>
            <a:off x="0" y="1"/>
            <a:ext cx="12192000" cy="425823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 1 Colom &amp; pic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41929" y="1243666"/>
            <a:ext cx="3558990" cy="809251"/>
          </a:xfrm>
        </p:spPr>
        <p:txBody>
          <a:bodyPr>
            <a:normAutofit/>
          </a:bodyPr>
          <a:lstStyle>
            <a:lvl1pPr>
              <a:defRPr sz="2800"/>
            </a:lvl1pPr>
          </a:lstStyle>
          <a:p>
            <a:r>
              <a:rPr lang="en-US" dirty="0"/>
              <a:t>Click to edit Master title style</a:t>
            </a:r>
            <a:endParaRPr lang="en-ID" dirty="0"/>
          </a:p>
        </p:txBody>
      </p:sp>
      <p:sp>
        <p:nvSpPr>
          <p:cNvPr id="3" name="Content Placeholder 2"/>
          <p:cNvSpPr>
            <a:spLocks noGrp="1"/>
          </p:cNvSpPr>
          <p:nvPr>
            <p:ph idx="1"/>
          </p:nvPr>
        </p:nvSpPr>
        <p:spPr>
          <a:xfrm>
            <a:off x="1541928" y="2240897"/>
            <a:ext cx="3558991" cy="2976563"/>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D" dirty="0"/>
          </a:p>
        </p:txBody>
      </p:sp>
      <p:sp>
        <p:nvSpPr>
          <p:cNvPr id="5" name="Footer Placeholder 4"/>
          <p:cNvSpPr>
            <a:spLocks noGrp="1"/>
          </p:cNvSpPr>
          <p:nvPr>
            <p:ph type="ftr" sz="quarter" idx="11"/>
          </p:nvPr>
        </p:nvSpPr>
        <p:spPr>
          <a:xfrm>
            <a:off x="9148482" y="185738"/>
            <a:ext cx="2743200" cy="495299"/>
          </a:xfrm>
          <a:prstGeom prst="rect">
            <a:avLst/>
          </a:prstGeom>
        </p:spPr>
        <p:txBody>
          <a:bodyPr/>
          <a:lstStyle>
            <a:lvl1pPr algn="r">
              <a:defRPr sz="1200" b="0" i="1">
                <a:solidFill>
                  <a:schemeClr val="bg1"/>
                </a:solidFill>
              </a:defRPr>
            </a:lvl1pPr>
          </a:lstStyle>
          <a:p>
            <a:endParaRPr lang="en-ID" dirty="0"/>
          </a:p>
        </p:txBody>
      </p:sp>
      <p:sp>
        <p:nvSpPr>
          <p:cNvPr id="7" name="Picture Placeholder 2"/>
          <p:cNvSpPr>
            <a:spLocks noGrp="1"/>
          </p:cNvSpPr>
          <p:nvPr>
            <p:ph type="pic" idx="12"/>
          </p:nvPr>
        </p:nvSpPr>
        <p:spPr>
          <a:xfrm>
            <a:off x="6019800" y="761719"/>
            <a:ext cx="6172200" cy="60962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c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a:spLocks noGrp="1"/>
          </p:cNvSpPr>
          <p:nvPr>
            <p:ph type="body" idx="1"/>
          </p:nvPr>
        </p:nvSpPr>
        <p:spPr>
          <a:xfrm>
            <a:off x="636496" y="2483224"/>
            <a:ext cx="2348751" cy="1604682"/>
          </a:xfrm>
        </p:spPr>
        <p:txBody>
          <a:bodyPr anchor="b">
            <a:normAutofit/>
          </a:bodyPr>
          <a:lstStyle>
            <a:lvl1pPr marL="0" indent="0" algn="l">
              <a:buNone/>
              <a:defRPr sz="3200" b="1">
                <a:solidFill>
                  <a:schemeClr val="bg1"/>
                </a:solidFill>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5" name="Text Placeholder 4"/>
          <p:cNvSpPr>
            <a:spLocks noGrp="1"/>
          </p:cNvSpPr>
          <p:nvPr>
            <p:ph type="body" sz="quarter" idx="3"/>
          </p:nvPr>
        </p:nvSpPr>
        <p:spPr>
          <a:xfrm>
            <a:off x="4269335" y="1185657"/>
            <a:ext cx="6434524" cy="750720"/>
          </a:xfrm>
        </p:spPr>
        <p:txBody>
          <a:bodyPr anchor="b"/>
          <a:lstStyle>
            <a:lvl1pPr marL="0" indent="0" algn="l">
              <a:buNone/>
              <a:defRPr sz="2400" b="1">
                <a:latin typeface="Signika" panose="0201000302060000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269335" y="2088777"/>
            <a:ext cx="6434524" cy="3693458"/>
          </a:xfrm>
        </p:spPr>
        <p:txBody>
          <a:bodyPr>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8" name="Footer Placeholder 7"/>
          <p:cNvSpPr>
            <a:spLocks noGrp="1"/>
          </p:cNvSpPr>
          <p:nvPr>
            <p:ph type="ftr" sz="quarter" idx="11"/>
          </p:nvPr>
        </p:nvSpPr>
        <p:spPr>
          <a:xfrm>
            <a:off x="9798421" y="206507"/>
            <a:ext cx="2120153" cy="365125"/>
          </a:xfrm>
          <a:prstGeom prst="rect">
            <a:avLst/>
          </a:prstGeom>
        </p:spPr>
        <p:txBody>
          <a:bodyPr/>
          <a:lstStyle>
            <a:lvl1pPr algn="r">
              <a:defRPr sz="1200" i="1">
                <a:solidFill>
                  <a:schemeClr val="bg1"/>
                </a:solidFill>
              </a:defRPr>
            </a:lvl1pPr>
          </a:lstStyle>
          <a:p>
            <a:endParaRPr lang="en-ID" dirty="0"/>
          </a:p>
        </p:txBody>
      </p:sp>
      <p:sp>
        <p:nvSpPr>
          <p:cNvPr id="9" name="TextBox 8"/>
          <p:cNvSpPr txBox="1"/>
          <p:nvPr userDrawn="1"/>
        </p:nvSpPr>
        <p:spPr>
          <a:xfrm>
            <a:off x="8829625" y="6444159"/>
            <a:ext cx="3062057" cy="338554"/>
          </a:xfrm>
          <a:prstGeom prst="rect">
            <a:avLst/>
          </a:prstGeom>
          <a:noFill/>
        </p:spPr>
        <p:txBody>
          <a:bodyPr wrap="none" rtlCol="0">
            <a:spAutoFit/>
          </a:bodyPr>
          <a:lstStyle/>
          <a:p>
            <a:r>
              <a:rPr lang="en-US" sz="1600" b="1" dirty="0">
                <a:solidFill>
                  <a:schemeClr val="bg1">
                    <a:lumMod val="50000"/>
                  </a:schemeClr>
                </a:solidFill>
              </a:rPr>
              <a:t>TIM</a:t>
            </a:r>
            <a:r>
              <a:rPr lang="en-US" sz="1600" b="1" baseline="0" dirty="0">
                <a:solidFill>
                  <a:schemeClr val="bg1">
                    <a:lumMod val="50000"/>
                  </a:schemeClr>
                </a:solidFill>
              </a:rPr>
              <a:t> PENGAMPU </a:t>
            </a:r>
            <a:r>
              <a:rPr lang="en-US" sz="1600" b="1" dirty="0">
                <a:solidFill>
                  <a:schemeClr val="bg1">
                    <a:lumMod val="50000"/>
                  </a:schemeClr>
                </a:solidFill>
              </a:rPr>
              <a:t>SBD – TI UDINUS</a:t>
            </a:r>
            <a:endParaRPr lang="en-US" sz="1600" b="1" dirty="0">
              <a:solidFill>
                <a:schemeClr val="bg1">
                  <a:lumMod val="50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D"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b="1" kern="1200">
          <a:solidFill>
            <a:schemeClr val="tx1"/>
          </a:solidFill>
          <a:latin typeface="Candara" panose="020E05020303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3.bin"/><Relationship Id="rId4" Type="http://schemas.openxmlformats.org/officeDocument/2006/relationships/image" Target="../media/image22.wmf"/><Relationship Id="rId3" Type="http://schemas.openxmlformats.org/officeDocument/2006/relationships/oleObject" Target="../embeddings/oleObject2.bin"/><Relationship Id="rId2" Type="http://schemas.openxmlformats.org/officeDocument/2006/relationships/image" Target="../media/image21.wmf"/><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4.wmf"/><Relationship Id="rId1"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26.wmf"/><Relationship Id="rId3" Type="http://schemas.openxmlformats.org/officeDocument/2006/relationships/oleObject" Target="../embeddings/oleObject6.bin"/><Relationship Id="rId2" Type="http://schemas.openxmlformats.org/officeDocument/2006/relationships/image" Target="../media/image25.wmf"/><Relationship Id="rId1"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28.wmf"/><Relationship Id="rId3" Type="http://schemas.openxmlformats.org/officeDocument/2006/relationships/oleObject" Target="../embeddings/oleObject8.bin"/><Relationship Id="rId2" Type="http://schemas.openxmlformats.org/officeDocument/2006/relationships/image" Target="../media/image27.wmf"/><Relationship Id="rId1"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p:nvPr/>
        </p:nvSpPr>
        <p:spPr>
          <a:xfrm>
            <a:off x="2230580" y="213032"/>
            <a:ext cx="3577937" cy="576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solidFill>
                  <a:srgbClr val="FFFF00"/>
                </a:solidFill>
                <a:latin typeface="Signika" panose="02010003020600000004" pitchFamily="2" charset="0"/>
                <a:ea typeface="+mj-ea"/>
                <a:cs typeface="+mj-cs"/>
              </a:defRPr>
            </a:lvl1pPr>
          </a:lstStyle>
          <a:p>
            <a:endParaRPr lang="en-ID" dirty="0"/>
          </a:p>
        </p:txBody>
      </p:sp>
      <p:sp>
        <p:nvSpPr>
          <p:cNvPr id="8" name="Title Placeholder 1"/>
          <p:cNvSpPr txBox="1"/>
          <p:nvPr/>
        </p:nvSpPr>
        <p:spPr>
          <a:xfrm>
            <a:off x="3440255" y="427626"/>
            <a:ext cx="3865420" cy="576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solidFill>
                  <a:srgbClr val="FFFF00"/>
                </a:solidFill>
                <a:latin typeface="Signika" panose="02010003020600000004" pitchFamily="2" charset="0"/>
                <a:ea typeface="+mj-ea"/>
                <a:cs typeface="+mj-cs"/>
              </a:defRPr>
            </a:lvl1pPr>
          </a:lstStyle>
          <a:p>
            <a:pPr>
              <a:lnSpc>
                <a:spcPct val="114000"/>
              </a:lnSpc>
            </a:pPr>
            <a:r>
              <a:rPr lang="en-US" sz="1200" dirty="0">
                <a:solidFill>
                  <a:schemeClr val="accent2">
                    <a:lumMod val="75000"/>
                  </a:schemeClr>
                </a:solidFill>
                <a:latin typeface="Arial Black" panose="020B0A04020102020204" pitchFamily="34" charset="0"/>
                <a:cs typeface="Arial" panose="020B0604020202020204" pitchFamily="34" charset="0"/>
              </a:rPr>
              <a:t>PROGRAM STUDI</a:t>
            </a:r>
            <a:br>
              <a:rPr lang="en-US" sz="1200" dirty="0">
                <a:solidFill>
                  <a:schemeClr val="accent2">
                    <a:lumMod val="75000"/>
                  </a:schemeClr>
                </a:solidFill>
                <a:latin typeface="Arial Black" panose="020B0A04020102020204" pitchFamily="34" charset="0"/>
                <a:cs typeface="Arial" panose="020B0604020202020204" pitchFamily="34" charset="0"/>
              </a:rPr>
            </a:br>
            <a:r>
              <a:rPr lang="en-US" sz="1200" dirty="0">
                <a:solidFill>
                  <a:schemeClr val="accent2">
                    <a:lumMod val="75000"/>
                  </a:schemeClr>
                </a:solidFill>
                <a:latin typeface="Arial Black" panose="020B0A04020102020204" pitchFamily="34" charset="0"/>
                <a:cs typeface="Arial" panose="020B0604020202020204" pitchFamily="34" charset="0"/>
              </a:rPr>
              <a:t>TEKNIK INFORMATIKA</a:t>
            </a:r>
            <a:endParaRPr lang="en-ID" sz="1200" dirty="0">
              <a:solidFill>
                <a:schemeClr val="accent2">
                  <a:lumMod val="75000"/>
                </a:schemeClr>
              </a:solidFill>
              <a:latin typeface="Arial Black" panose="020B0A04020102020204" pitchFamily="34" charset="0"/>
              <a:cs typeface="Arial" panose="020B0604020202020204" pitchFamily="34" charset="0"/>
            </a:endParaRPr>
          </a:p>
        </p:txBody>
      </p:sp>
      <p:sp>
        <p:nvSpPr>
          <p:cNvPr id="4" name="Title 3"/>
          <p:cNvSpPr>
            <a:spLocks noGrp="1"/>
          </p:cNvSpPr>
          <p:nvPr>
            <p:ph type="ctrTitle"/>
          </p:nvPr>
        </p:nvSpPr>
        <p:spPr>
          <a:xfrm>
            <a:off x="4160520" y="2838202"/>
            <a:ext cx="7900634" cy="1452299"/>
          </a:xfrm>
          <a:noFill/>
        </p:spPr>
        <p:txBody>
          <a:bodyPr anchor="ctr">
            <a:normAutofit fontScale="90000"/>
          </a:bodyPr>
          <a:lstStyle/>
          <a:p>
            <a:pPr algn="ctr"/>
            <a:r>
              <a:rPr lang="en-ID" sz="4800" dirty="0" err="1">
                <a:solidFill>
                  <a:srgbClr val="002060"/>
                </a:solidFill>
              </a:rPr>
              <a:t>Membuat</a:t>
            </a:r>
            <a:r>
              <a:rPr lang="en-ID" sz="4800" dirty="0">
                <a:solidFill>
                  <a:srgbClr val="002060"/>
                </a:solidFill>
              </a:rPr>
              <a:t> dan </a:t>
            </a:r>
            <a:r>
              <a:rPr lang="en-ID" sz="4800" dirty="0" err="1">
                <a:solidFill>
                  <a:srgbClr val="002060"/>
                </a:solidFill>
              </a:rPr>
              <a:t>Mengoperasikan</a:t>
            </a:r>
            <a:br>
              <a:rPr lang="en-ID" sz="4800" dirty="0">
                <a:solidFill>
                  <a:srgbClr val="002060"/>
                </a:solidFill>
              </a:rPr>
            </a:br>
            <a:r>
              <a:rPr lang="en-ID" sz="4800" dirty="0">
                <a:solidFill>
                  <a:srgbClr val="002060"/>
                </a:solidFill>
              </a:rPr>
              <a:t>FUNCTION</a:t>
            </a:r>
            <a:endParaRPr lang="en-ID" sz="4800" dirty="0">
              <a:solidFill>
                <a:srgbClr val="002060"/>
              </a:solidFill>
            </a:endParaRPr>
          </a:p>
        </p:txBody>
      </p:sp>
      <p:sp>
        <p:nvSpPr>
          <p:cNvPr id="10" name="Subtitle 4"/>
          <p:cNvSpPr txBox="1"/>
          <p:nvPr/>
        </p:nvSpPr>
        <p:spPr>
          <a:xfrm>
            <a:off x="8775864" y="427626"/>
            <a:ext cx="3040084" cy="106866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i="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US" sz="1400" b="1" dirty="0"/>
              <a:t>MATA KULIAH:</a:t>
            </a:r>
            <a:endParaRPr lang="en-US" sz="1400" b="1" dirty="0"/>
          </a:p>
          <a:p>
            <a:pPr algn="r">
              <a:spcBef>
                <a:spcPts val="0"/>
              </a:spcBef>
            </a:pPr>
            <a:r>
              <a:rPr lang="en-US" sz="1400" b="1" dirty="0" err="1">
                <a:solidFill>
                  <a:schemeClr val="accent5">
                    <a:lumMod val="75000"/>
                  </a:schemeClr>
                </a:solidFill>
              </a:rPr>
              <a:t>Sistem</a:t>
            </a:r>
            <a:r>
              <a:rPr lang="en-US" sz="1400" b="1" dirty="0">
                <a:solidFill>
                  <a:schemeClr val="accent5">
                    <a:lumMod val="75000"/>
                  </a:schemeClr>
                </a:solidFill>
              </a:rPr>
              <a:t> Basis Data</a:t>
            </a:r>
            <a:endParaRPr lang="en-US" sz="1400" b="1" dirty="0">
              <a:solidFill>
                <a:schemeClr val="accent5">
                  <a:lumMod val="75000"/>
                </a:schemeClr>
              </a:solidFill>
            </a:endParaRPr>
          </a:p>
          <a:p>
            <a:pPr algn="r">
              <a:spcBef>
                <a:spcPts val="0"/>
              </a:spcBef>
            </a:pPr>
            <a:endParaRPr lang="en-US" sz="1400" b="1" dirty="0">
              <a:solidFill>
                <a:schemeClr val="accent5">
                  <a:lumMod val="75000"/>
                </a:schemeClr>
              </a:solidFill>
            </a:endParaRPr>
          </a:p>
          <a:p>
            <a:pPr algn="r">
              <a:spcBef>
                <a:spcPts val="0"/>
              </a:spcBef>
            </a:pPr>
            <a:r>
              <a:rPr lang="en-US" sz="1400" b="1" dirty="0"/>
              <a:t>DISUSUN OLEH:</a:t>
            </a:r>
            <a:endParaRPr lang="en-US" sz="1400" b="1" dirty="0"/>
          </a:p>
          <a:p>
            <a:pPr algn="r">
              <a:spcBef>
                <a:spcPts val="0"/>
              </a:spcBef>
            </a:pPr>
            <a:r>
              <a:rPr lang="en-ID" sz="1400" b="1" dirty="0">
                <a:solidFill>
                  <a:schemeClr val="accent5">
                    <a:lumMod val="75000"/>
                  </a:schemeClr>
                </a:solidFill>
              </a:rPr>
              <a:t>Tim </a:t>
            </a:r>
            <a:r>
              <a:rPr lang="en-ID" sz="1400" b="1" dirty="0" err="1">
                <a:solidFill>
                  <a:schemeClr val="accent5">
                    <a:lumMod val="75000"/>
                  </a:schemeClr>
                </a:solidFill>
              </a:rPr>
              <a:t>Pengampu</a:t>
            </a:r>
            <a:r>
              <a:rPr lang="en-ID" sz="1400" b="1" dirty="0">
                <a:solidFill>
                  <a:schemeClr val="accent5">
                    <a:lumMod val="75000"/>
                  </a:schemeClr>
                </a:solidFill>
              </a:rPr>
              <a:t> SBD TI</a:t>
            </a:r>
            <a:endParaRPr lang="en-ID" sz="1400" b="1" dirty="0">
              <a:solidFill>
                <a:schemeClr val="accent5">
                  <a:lumMod val="75000"/>
                </a:schemeClr>
              </a:solidFill>
            </a:endParaRPr>
          </a:p>
        </p:txBody>
      </p:sp>
      <p:pic>
        <p:nvPicPr>
          <p:cNvPr id="1026" name="Picture 2" descr="Colourful illustration of programmer working Free Vector"/>
          <p:cNvPicPr>
            <a:picLocks noChangeAspect="1" noChangeArrowheads="1"/>
          </p:cNvPicPr>
          <p:nvPr/>
        </p:nvPicPr>
        <p:blipFill rotWithShape="1">
          <a:blip r:embed="rId1">
            <a:clrChange>
              <a:clrFrom>
                <a:srgbClr val="FAFBFD"/>
              </a:clrFrom>
              <a:clrTo>
                <a:srgbClr val="FAFBFD">
                  <a:alpha val="0"/>
                </a:srgbClr>
              </a:clrTo>
            </a:clrChange>
            <a:extLst>
              <a:ext uri="{28A0092B-C50C-407E-A947-70E740481C1C}">
                <a14:useLocalDpi xmlns:a14="http://schemas.microsoft.com/office/drawing/2010/main" val="0"/>
              </a:ext>
            </a:extLst>
          </a:blip>
          <a:srcRect t="10721" b="14590"/>
          <a:stretch>
            <a:fillRect/>
          </a:stretch>
        </p:blipFill>
        <p:spPr bwMode="auto">
          <a:xfrm>
            <a:off x="130846" y="2270642"/>
            <a:ext cx="4652227" cy="3474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Contoh</a:t>
            </a:r>
            <a:r>
              <a:rPr lang="en-US" dirty="0"/>
              <a:t> </a:t>
            </a:r>
            <a:r>
              <a:rPr lang="en-US" dirty="0" err="1"/>
              <a:t>Penggunaan</a:t>
            </a:r>
            <a:r>
              <a:rPr lang="en-US" dirty="0"/>
              <a:t> Where </a:t>
            </a:r>
            <a:r>
              <a:rPr lang="en-US" dirty="0" err="1"/>
              <a:t>pada</a:t>
            </a:r>
            <a:r>
              <a:rPr lang="en-US" dirty="0"/>
              <a:t> </a:t>
            </a:r>
            <a:r>
              <a:rPr lang="en-US" dirty="0" err="1"/>
              <a:t>Fungsi</a:t>
            </a:r>
            <a:r>
              <a:rPr lang="en-US" dirty="0"/>
              <a:t> AVG()</a:t>
            </a:r>
            <a:endParaRPr lang="en-ID" dirty="0"/>
          </a:p>
        </p:txBody>
      </p:sp>
      <p:sp>
        <p:nvSpPr>
          <p:cNvPr id="3" name="Content Placeholder 2"/>
          <p:cNvSpPr>
            <a:spLocks noGrp="1"/>
          </p:cNvSpPr>
          <p:nvPr>
            <p:ph idx="1"/>
          </p:nvPr>
        </p:nvSpPr>
        <p:spPr>
          <a:xfrm>
            <a:off x="1541928" y="2034709"/>
            <a:ext cx="9744637" cy="4594691"/>
          </a:xfrm>
        </p:spPr>
        <p:txBody>
          <a:bodyPr/>
          <a:lstStyle/>
          <a:p>
            <a:r>
              <a:rPr lang="en-ID" dirty="0" err="1"/>
              <a:t>Contoh</a:t>
            </a:r>
            <a:r>
              <a:rPr lang="en-ID" dirty="0"/>
              <a:t> </a:t>
            </a:r>
            <a:r>
              <a:rPr lang="en-ID" dirty="0" err="1"/>
              <a:t>menampilkan</a:t>
            </a:r>
            <a:r>
              <a:rPr lang="en-ID" dirty="0"/>
              <a:t> rata-rata </a:t>
            </a:r>
            <a:r>
              <a:rPr lang="en-ID" dirty="0" err="1"/>
              <a:t>gaji</a:t>
            </a:r>
            <a:r>
              <a:rPr lang="en-ID" dirty="0"/>
              <a:t> </a:t>
            </a:r>
            <a:r>
              <a:rPr lang="en-ID" dirty="0" err="1"/>
              <a:t>staf</a:t>
            </a:r>
            <a:r>
              <a:rPr lang="en-ID" dirty="0"/>
              <a:t> </a:t>
            </a:r>
            <a:r>
              <a:rPr lang="en-ID" dirty="0" err="1"/>
              <a:t>dengan</a:t>
            </a:r>
            <a:r>
              <a:rPr lang="en-ID" dirty="0"/>
              <a:t> </a:t>
            </a:r>
            <a:r>
              <a:rPr lang="en-ID" dirty="0" err="1"/>
              <a:t>posisi</a:t>
            </a:r>
            <a:r>
              <a:rPr lang="en-ID" dirty="0"/>
              <a:t> </a:t>
            </a:r>
            <a:r>
              <a:rPr lang="en-ID" b="1" dirty="0" err="1"/>
              <a:t>Asisten</a:t>
            </a:r>
            <a:endParaRPr lang="en-ID" b="1" dirty="0"/>
          </a:p>
          <a:p>
            <a:r>
              <a:rPr lang="en-ID" sz="2200" dirty="0">
                <a:solidFill>
                  <a:srgbClr val="0000FF"/>
                </a:solidFill>
                <a:latin typeface="Courier New" panose="02070309020205020404" pitchFamily="49" charset="0"/>
                <a:cs typeface="Courier New" panose="02070309020205020404" pitchFamily="49" charset="0"/>
              </a:rPr>
              <a:t>Select </a:t>
            </a:r>
            <a:r>
              <a:rPr lang="en-ID" sz="2200" dirty="0" err="1">
                <a:solidFill>
                  <a:srgbClr val="0000FF"/>
                </a:solidFill>
                <a:latin typeface="Courier New" panose="02070309020205020404" pitchFamily="49" charset="0"/>
                <a:cs typeface="Courier New" panose="02070309020205020404" pitchFamily="49" charset="0"/>
              </a:rPr>
              <a:t>posisi,format</a:t>
            </a:r>
            <a:r>
              <a:rPr lang="en-ID" sz="2200" dirty="0">
                <a:solidFill>
                  <a:srgbClr val="0000FF"/>
                </a:solidFill>
                <a:latin typeface="Courier New" panose="02070309020205020404" pitchFamily="49" charset="0"/>
                <a:cs typeface="Courier New" panose="02070309020205020404" pitchFamily="49" charset="0"/>
              </a:rPr>
              <a:t>(</a:t>
            </a:r>
            <a:r>
              <a:rPr lang="en-ID" sz="2200" dirty="0" err="1">
                <a:solidFill>
                  <a:srgbClr val="0000FF"/>
                </a:solidFill>
                <a:latin typeface="Courier New" panose="02070309020205020404" pitchFamily="49" charset="0"/>
                <a:cs typeface="Courier New" panose="02070309020205020404" pitchFamily="49" charset="0"/>
              </a:rPr>
              <a:t>avg</a:t>
            </a:r>
            <a:r>
              <a:rPr lang="en-ID" sz="2200" dirty="0">
                <a:solidFill>
                  <a:srgbClr val="0000FF"/>
                </a:solidFill>
                <a:latin typeface="Courier New" panose="02070309020205020404" pitchFamily="49" charset="0"/>
                <a:cs typeface="Courier New" panose="02070309020205020404" pitchFamily="49" charset="0"/>
              </a:rPr>
              <a:t>(</a:t>
            </a:r>
            <a:r>
              <a:rPr lang="en-ID" sz="2200" dirty="0" err="1">
                <a:solidFill>
                  <a:srgbClr val="0000FF"/>
                </a:solidFill>
                <a:latin typeface="Courier New" panose="02070309020205020404" pitchFamily="49" charset="0"/>
                <a:cs typeface="Courier New" panose="02070309020205020404" pitchFamily="49" charset="0"/>
              </a:rPr>
              <a:t>gaji</a:t>
            </a:r>
            <a:r>
              <a:rPr lang="en-ID" sz="2200" dirty="0">
                <a:solidFill>
                  <a:srgbClr val="0000FF"/>
                </a:solidFill>
                <a:latin typeface="Courier New" panose="02070309020205020404" pitchFamily="49" charset="0"/>
                <a:cs typeface="Courier New" panose="02070309020205020404" pitchFamily="49" charset="0"/>
              </a:rPr>
              <a:t>),0) as </a:t>
            </a:r>
            <a:r>
              <a:rPr lang="en-ID" sz="2200" dirty="0" err="1">
                <a:solidFill>
                  <a:srgbClr val="0000FF"/>
                </a:solidFill>
                <a:latin typeface="Courier New" panose="02070309020205020404" pitchFamily="49" charset="0"/>
                <a:cs typeface="Courier New" panose="02070309020205020404" pitchFamily="49" charset="0"/>
              </a:rPr>
              <a:t>rata_rata_gaji</a:t>
            </a:r>
            <a:r>
              <a:rPr lang="en-ID" sz="2200" dirty="0">
                <a:solidFill>
                  <a:srgbClr val="0000FF"/>
                </a:solidFill>
                <a:latin typeface="Courier New" panose="02070309020205020404" pitchFamily="49" charset="0"/>
                <a:cs typeface="Courier New" panose="02070309020205020404" pitchFamily="49" charset="0"/>
              </a:rPr>
              <a:t> from </a:t>
            </a:r>
            <a:r>
              <a:rPr lang="en-ID" sz="2200" dirty="0" err="1">
                <a:solidFill>
                  <a:srgbClr val="0000FF"/>
                </a:solidFill>
                <a:latin typeface="Courier New" panose="02070309020205020404" pitchFamily="49" charset="0"/>
                <a:cs typeface="Courier New" panose="02070309020205020404" pitchFamily="49" charset="0"/>
              </a:rPr>
              <a:t>staf</a:t>
            </a:r>
            <a:r>
              <a:rPr lang="en-ID" sz="2200" dirty="0">
                <a:solidFill>
                  <a:srgbClr val="0000FF"/>
                </a:solidFill>
                <a:latin typeface="Courier New" panose="02070309020205020404" pitchFamily="49" charset="0"/>
                <a:cs typeface="Courier New" panose="02070309020205020404" pitchFamily="49" charset="0"/>
              </a:rPr>
              <a:t> where </a:t>
            </a:r>
            <a:r>
              <a:rPr lang="en-ID" sz="2200" dirty="0" err="1">
                <a:solidFill>
                  <a:srgbClr val="0000FF"/>
                </a:solidFill>
                <a:latin typeface="Courier New" panose="02070309020205020404" pitchFamily="49" charset="0"/>
                <a:cs typeface="Courier New" panose="02070309020205020404" pitchFamily="49" charset="0"/>
              </a:rPr>
              <a:t>posisi</a:t>
            </a:r>
            <a:r>
              <a:rPr lang="en-ID" sz="2200" dirty="0">
                <a:solidFill>
                  <a:srgbClr val="0000FF"/>
                </a:solidFill>
                <a:latin typeface="Courier New" panose="02070309020205020404" pitchFamily="49" charset="0"/>
                <a:cs typeface="Courier New" panose="02070309020205020404" pitchFamily="49" charset="0"/>
              </a:rPr>
              <a:t>=‘</a:t>
            </a:r>
            <a:r>
              <a:rPr lang="en-ID" sz="2200" dirty="0" err="1">
                <a:solidFill>
                  <a:srgbClr val="0000FF"/>
                </a:solidFill>
                <a:latin typeface="Courier New" panose="02070309020205020404" pitchFamily="49" charset="0"/>
                <a:cs typeface="Courier New" panose="02070309020205020404" pitchFamily="49" charset="0"/>
              </a:rPr>
              <a:t>asisten</a:t>
            </a:r>
            <a:r>
              <a:rPr lang="en-ID" sz="2200" dirty="0">
                <a:solidFill>
                  <a:srgbClr val="0000FF"/>
                </a:solidFill>
                <a:latin typeface="Courier New" panose="02070309020205020404" pitchFamily="49" charset="0"/>
                <a:cs typeface="Courier New" panose="02070309020205020404" pitchFamily="49" charset="0"/>
              </a:rPr>
              <a:t>’;</a:t>
            </a:r>
            <a:endParaRPr lang="en-ID" sz="2200" dirty="0">
              <a:solidFill>
                <a:srgbClr val="0000FF"/>
              </a:solidFill>
              <a:latin typeface="Courier New" panose="02070309020205020404" pitchFamily="49" charset="0"/>
              <a:cs typeface="Courier New" panose="02070309020205020404" pitchFamily="49" charset="0"/>
            </a:endParaRPr>
          </a:p>
          <a:p>
            <a:endParaRPr lang="en-ID" dirty="0"/>
          </a:p>
          <a:p>
            <a:endParaRPr lang="en-ID" dirty="0"/>
          </a:p>
          <a:p>
            <a:endParaRPr lang="en-ID" dirty="0"/>
          </a:p>
          <a:p>
            <a:endParaRPr lang="en-ID" dirty="0"/>
          </a:p>
        </p:txBody>
      </p:sp>
      <p:pic>
        <p:nvPicPr>
          <p:cNvPr id="8" name="Picture 7"/>
          <p:cNvPicPr>
            <a:picLocks noChangeAspect="1"/>
          </p:cNvPicPr>
          <p:nvPr/>
        </p:nvPicPr>
        <p:blipFill rotWithShape="1">
          <a:blip r:embed="rId1"/>
          <a:srcRect l="4336" t="50209" r="41875" b="23320"/>
          <a:stretch>
            <a:fillRect/>
          </a:stretch>
        </p:blipFill>
        <p:spPr>
          <a:xfrm>
            <a:off x="1857376" y="3571875"/>
            <a:ext cx="9294752" cy="2571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Penggunaan</a:t>
            </a:r>
            <a:r>
              <a:rPr lang="en-US" dirty="0"/>
              <a:t> AVG() </a:t>
            </a:r>
            <a:r>
              <a:rPr lang="en-US" dirty="0" err="1"/>
              <a:t>pada</a:t>
            </a:r>
            <a:r>
              <a:rPr lang="en-US" dirty="0"/>
              <a:t> Group by</a:t>
            </a:r>
            <a:endParaRPr lang="en-US" dirty="0"/>
          </a:p>
        </p:txBody>
      </p:sp>
      <p:pic>
        <p:nvPicPr>
          <p:cNvPr id="4" name="Picture 3"/>
          <p:cNvPicPr>
            <a:picLocks noChangeAspect="1"/>
          </p:cNvPicPr>
          <p:nvPr/>
        </p:nvPicPr>
        <p:blipFill rotWithShape="1">
          <a:blip r:embed="rId1"/>
          <a:srcRect l="4570" t="44581" r="41641" b="22486"/>
          <a:stretch>
            <a:fillRect/>
          </a:stretch>
        </p:blipFill>
        <p:spPr>
          <a:xfrm>
            <a:off x="1757363" y="2034709"/>
            <a:ext cx="9487802" cy="32659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COUNT()</a:t>
            </a:r>
            <a:endParaRPr lang="en-ID" dirty="0"/>
          </a:p>
        </p:txBody>
      </p:sp>
      <p:sp>
        <p:nvSpPr>
          <p:cNvPr id="3" name="Content Placeholder 2"/>
          <p:cNvSpPr>
            <a:spLocks noGrp="1"/>
          </p:cNvSpPr>
          <p:nvPr>
            <p:ph idx="1"/>
          </p:nvPr>
        </p:nvSpPr>
        <p:spPr>
          <a:xfrm>
            <a:off x="1541928" y="2034709"/>
            <a:ext cx="9744637" cy="4440232"/>
          </a:xfrm>
        </p:spPr>
        <p:txBody>
          <a:bodyPr/>
          <a:lstStyle/>
          <a:p>
            <a:r>
              <a:rPr lang="en-US" dirty="0" err="1"/>
              <a:t>Fungsi</a:t>
            </a:r>
            <a:r>
              <a:rPr lang="en-US" dirty="0"/>
              <a:t> </a:t>
            </a:r>
            <a:r>
              <a:rPr lang="en-US" b="1" dirty="0"/>
              <a:t>count()</a:t>
            </a:r>
            <a:r>
              <a:rPr lang="en-US" dirty="0"/>
              <a:t> </a:t>
            </a:r>
            <a:r>
              <a:rPr lang="en-US" dirty="0" err="1"/>
              <a:t>digunakan</a:t>
            </a:r>
            <a:r>
              <a:rPr lang="en-US" dirty="0"/>
              <a:t> </a:t>
            </a:r>
            <a:r>
              <a:rPr lang="en-US" dirty="0" err="1"/>
              <a:t>untuk</a:t>
            </a:r>
            <a:r>
              <a:rPr lang="en-US" dirty="0"/>
              <a:t> </a:t>
            </a:r>
            <a:r>
              <a:rPr lang="en-US" dirty="0" err="1"/>
              <a:t>melakukan</a:t>
            </a:r>
            <a:r>
              <a:rPr lang="en-US" dirty="0"/>
              <a:t> </a:t>
            </a:r>
            <a:r>
              <a:rPr lang="en-US" dirty="0" err="1"/>
              <a:t>pencacahan</a:t>
            </a:r>
            <a:r>
              <a:rPr lang="en-US" dirty="0"/>
              <a:t> </a:t>
            </a:r>
            <a:r>
              <a:rPr lang="en-US" dirty="0" err="1"/>
              <a:t>terhadap</a:t>
            </a:r>
            <a:r>
              <a:rPr lang="en-US" dirty="0"/>
              <a:t> data</a:t>
            </a:r>
            <a:endParaRPr lang="en-US" dirty="0"/>
          </a:p>
          <a:p>
            <a:r>
              <a:rPr lang="en-US" dirty="0" err="1"/>
              <a:t>Tanda</a:t>
            </a:r>
            <a:r>
              <a:rPr lang="en-US" dirty="0"/>
              <a:t> </a:t>
            </a:r>
            <a:r>
              <a:rPr lang="en-US" b="1" dirty="0"/>
              <a:t>*</a:t>
            </a:r>
            <a:r>
              <a:rPr lang="en-US" dirty="0"/>
              <a:t> </a:t>
            </a:r>
            <a:r>
              <a:rPr lang="en-US" dirty="0" err="1"/>
              <a:t>digunakan</a:t>
            </a:r>
            <a:r>
              <a:rPr lang="en-US" dirty="0"/>
              <a:t> </a:t>
            </a:r>
            <a:r>
              <a:rPr lang="en-US" dirty="0" err="1"/>
              <a:t>untuk</a:t>
            </a:r>
            <a:r>
              <a:rPr lang="en-US" dirty="0"/>
              <a:t> </a:t>
            </a:r>
            <a:r>
              <a:rPr lang="en-US" dirty="0" err="1"/>
              <a:t>menghitung</a:t>
            </a:r>
            <a:r>
              <a:rPr lang="en-US" dirty="0"/>
              <a:t> </a:t>
            </a:r>
            <a:r>
              <a:rPr lang="en-US" dirty="0" err="1"/>
              <a:t>ada</a:t>
            </a:r>
            <a:r>
              <a:rPr lang="en-US" dirty="0"/>
              <a:t> </a:t>
            </a:r>
            <a:r>
              <a:rPr lang="en-US" dirty="0" err="1"/>
              <a:t>berapa</a:t>
            </a:r>
            <a:r>
              <a:rPr lang="en-US" dirty="0"/>
              <a:t> data yang </a:t>
            </a:r>
            <a:r>
              <a:rPr lang="en-US" dirty="0" err="1"/>
              <a:t>dimiliki</a:t>
            </a:r>
            <a:r>
              <a:rPr lang="en-US" dirty="0"/>
              <a:t> </a:t>
            </a:r>
            <a:r>
              <a:rPr lang="en-US" dirty="0" err="1"/>
              <a:t>pada</a:t>
            </a:r>
            <a:r>
              <a:rPr lang="en-US" dirty="0"/>
              <a:t> </a:t>
            </a:r>
            <a:r>
              <a:rPr lang="en-US" dirty="0" err="1"/>
              <a:t>suatu</a:t>
            </a:r>
            <a:r>
              <a:rPr lang="en-US" dirty="0"/>
              <a:t> </a:t>
            </a:r>
            <a:r>
              <a:rPr lang="en-US" dirty="0" err="1"/>
              <a:t>tabel</a:t>
            </a:r>
            <a:endParaRPr lang="en-US" dirty="0"/>
          </a:p>
          <a:p>
            <a:endParaRPr lang="en-US" dirty="0"/>
          </a:p>
          <a:p>
            <a:r>
              <a:rPr lang="en-ID" dirty="0" err="1"/>
              <a:t>Contoh</a:t>
            </a:r>
            <a:r>
              <a:rPr lang="en-ID" dirty="0"/>
              <a:t> </a:t>
            </a:r>
            <a:r>
              <a:rPr lang="en-ID" dirty="0" err="1"/>
              <a:t>menghitung</a:t>
            </a:r>
            <a:r>
              <a:rPr lang="en-ID" dirty="0"/>
              <a:t> </a:t>
            </a:r>
            <a:r>
              <a:rPr lang="en-ID" dirty="0" err="1"/>
              <a:t>terdapat</a:t>
            </a:r>
            <a:r>
              <a:rPr lang="en-ID" dirty="0"/>
              <a:t> </a:t>
            </a:r>
            <a:r>
              <a:rPr lang="en-ID" dirty="0" err="1"/>
              <a:t>berapa</a:t>
            </a:r>
            <a:r>
              <a:rPr lang="en-ID" dirty="0"/>
              <a:t> data </a:t>
            </a:r>
            <a:r>
              <a:rPr lang="en-ID" dirty="0" err="1"/>
              <a:t>pada</a:t>
            </a:r>
            <a:r>
              <a:rPr lang="en-ID" dirty="0"/>
              <a:t> </a:t>
            </a:r>
            <a:r>
              <a:rPr lang="en-ID" dirty="0" err="1"/>
              <a:t>suatu</a:t>
            </a:r>
            <a:r>
              <a:rPr lang="en-ID" dirty="0"/>
              <a:t> </a:t>
            </a:r>
            <a:r>
              <a:rPr lang="en-ID" dirty="0" err="1"/>
              <a:t>tabel</a:t>
            </a:r>
            <a:r>
              <a:rPr lang="en-ID" dirty="0"/>
              <a:t> </a:t>
            </a:r>
            <a:r>
              <a:rPr lang="en-ID" dirty="0" err="1"/>
              <a:t>staf</a:t>
            </a:r>
            <a:endParaRPr lang="en-ID" dirty="0"/>
          </a:p>
          <a:p>
            <a:endParaRPr lang="en-ID" dirty="0"/>
          </a:p>
        </p:txBody>
      </p:sp>
      <p:graphicFrame>
        <p:nvGraphicFramePr>
          <p:cNvPr id="4" name="Table 4"/>
          <p:cNvGraphicFramePr>
            <a:graphicFrameLocks noGrp="1"/>
          </p:cNvGraphicFramePr>
          <p:nvPr/>
        </p:nvGraphicFramePr>
        <p:xfrm>
          <a:off x="1799933" y="3510921"/>
          <a:ext cx="2600617" cy="701040"/>
        </p:xfrm>
        <a:graphic>
          <a:graphicData uri="http://schemas.openxmlformats.org/drawingml/2006/table">
            <a:tbl>
              <a:tblPr firstRow="1" bandRow="1">
                <a:tableStyleId>{0E3FDE45-AF77-4B5C-9715-49D594BDF05E}</a:tableStyleId>
              </a:tblPr>
              <a:tblGrid>
                <a:gridCol w="2600617"/>
              </a:tblGrid>
              <a:tr h="370840">
                <a:tc>
                  <a:txBody>
                    <a:bodyPr/>
                    <a:lstStyle/>
                    <a:p>
                      <a:r>
                        <a:rPr lang="en-US" sz="2000" dirty="0">
                          <a:latin typeface="Courier New" panose="02070309020205020404" pitchFamily="49" charset="0"/>
                          <a:cs typeface="Courier New" panose="02070309020205020404" pitchFamily="49" charset="0"/>
                        </a:rPr>
                        <a:t>SELECT</a:t>
                      </a:r>
                      <a:r>
                        <a:rPr lang="en-US" sz="2000" baseline="0" dirty="0">
                          <a:latin typeface="Courier New" panose="02070309020205020404" pitchFamily="49" charset="0"/>
                          <a:cs typeface="Courier New" panose="02070309020205020404" pitchFamily="49" charset="0"/>
                        </a:rPr>
                        <a:t> count(*)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FROM </a:t>
                      </a:r>
                      <a:r>
                        <a:rPr lang="en-US" sz="2000" i="1" dirty="0">
                          <a:latin typeface="Courier New" panose="02070309020205020404" pitchFamily="49" charset="0"/>
                          <a:cs typeface="Courier New" panose="02070309020205020404" pitchFamily="49" charset="0"/>
                        </a:rPr>
                        <a:t>&lt;table&gt;</a:t>
                      </a:r>
                      <a:endParaRPr lang="en-US" sz="2000" i="1" dirty="0">
                        <a:latin typeface="Courier New" panose="02070309020205020404" pitchFamily="49" charset="0"/>
                        <a:cs typeface="Courier New" panose="02070309020205020404" pitchFamily="49" charset="0"/>
                      </a:endParaRPr>
                    </a:p>
                  </a:txBody>
                  <a:tcPr/>
                </a:tc>
              </a:tr>
            </a:tbl>
          </a:graphicData>
        </a:graphic>
      </p:graphicFrame>
      <p:graphicFrame>
        <p:nvGraphicFramePr>
          <p:cNvPr id="5" name="Table 4"/>
          <p:cNvGraphicFramePr>
            <a:graphicFrameLocks noGrp="1"/>
          </p:cNvGraphicFramePr>
          <p:nvPr/>
        </p:nvGraphicFramePr>
        <p:xfrm>
          <a:off x="1799933" y="4958557"/>
          <a:ext cx="2619668" cy="701040"/>
        </p:xfrm>
        <a:graphic>
          <a:graphicData uri="http://schemas.openxmlformats.org/drawingml/2006/table">
            <a:tbl>
              <a:tblPr firstRow="1" bandRow="1">
                <a:tableStyleId>{0E3FDE45-AF77-4B5C-9715-49D594BDF05E}</a:tableStyleId>
              </a:tblPr>
              <a:tblGrid>
                <a:gridCol w="2619668"/>
              </a:tblGrid>
              <a:tr h="370840">
                <a:tc>
                  <a:txBody>
                    <a:bodyPr/>
                    <a:lstStyle/>
                    <a:p>
                      <a:r>
                        <a:rPr lang="en-US" sz="2000" dirty="0">
                          <a:latin typeface="Courier New" panose="02070309020205020404" pitchFamily="49" charset="0"/>
                          <a:cs typeface="Courier New" panose="02070309020205020404" pitchFamily="49" charset="0"/>
                        </a:rPr>
                        <a:t>SELECT</a:t>
                      </a:r>
                      <a:r>
                        <a:rPr lang="en-US" sz="2000" baseline="0" dirty="0">
                          <a:latin typeface="Courier New" panose="02070309020205020404" pitchFamily="49" charset="0"/>
                          <a:cs typeface="Courier New" panose="02070309020205020404" pitchFamily="49" charset="0"/>
                        </a:rPr>
                        <a:t> count(*)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FROM </a:t>
                      </a:r>
                      <a:r>
                        <a:rPr lang="en-US" sz="2000" i="0" dirty="0" err="1">
                          <a:latin typeface="Courier New" panose="02070309020205020404" pitchFamily="49" charset="0"/>
                          <a:cs typeface="Courier New" panose="02070309020205020404" pitchFamily="49" charset="0"/>
                        </a:rPr>
                        <a:t>staf</a:t>
                      </a:r>
                      <a:endParaRPr lang="en-US" sz="2000" i="0" dirty="0">
                        <a:latin typeface="Courier New" panose="02070309020205020404" pitchFamily="49" charset="0"/>
                        <a:cs typeface="Courier New" panose="02070309020205020404" pitchFamily="49" charset="0"/>
                      </a:endParaRPr>
                    </a:p>
                  </a:txBody>
                  <a:tcPr/>
                </a:tc>
              </a:tr>
            </a:tbl>
          </a:graphicData>
        </a:graphic>
      </p:graphicFrame>
      <p:pic>
        <p:nvPicPr>
          <p:cNvPr id="6" name="Picture 5"/>
          <p:cNvPicPr>
            <a:picLocks noChangeAspect="1"/>
          </p:cNvPicPr>
          <p:nvPr/>
        </p:nvPicPr>
        <p:blipFill rotWithShape="1">
          <a:blip r:embed="rId1"/>
          <a:srcRect l="4219" t="47499" r="62266" b="32700"/>
          <a:stretch>
            <a:fillRect/>
          </a:stretch>
        </p:blipFill>
        <p:spPr>
          <a:xfrm>
            <a:off x="4677606" y="4765885"/>
            <a:ext cx="5711076" cy="18970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err="1"/>
              <a:t>Penggunaan</a:t>
            </a:r>
            <a:r>
              <a:rPr lang="en-ID" dirty="0"/>
              <a:t> Distinct </a:t>
            </a:r>
            <a:r>
              <a:rPr lang="en-ID" dirty="0" err="1"/>
              <a:t>pada</a:t>
            </a:r>
            <a:r>
              <a:rPr lang="en-ID" dirty="0"/>
              <a:t> Count()</a:t>
            </a:r>
            <a:endParaRPr lang="en-ID" dirty="0"/>
          </a:p>
        </p:txBody>
      </p:sp>
      <p:sp>
        <p:nvSpPr>
          <p:cNvPr id="7" name="Content Placeholder 6"/>
          <p:cNvSpPr>
            <a:spLocks noGrp="1"/>
          </p:cNvSpPr>
          <p:nvPr>
            <p:ph idx="1"/>
          </p:nvPr>
        </p:nvSpPr>
        <p:spPr>
          <a:xfrm>
            <a:off x="1541928" y="2034709"/>
            <a:ext cx="9744637" cy="4325451"/>
          </a:xfrm>
        </p:spPr>
        <p:txBody>
          <a:bodyPr>
            <a:normAutofit/>
          </a:bodyPr>
          <a:lstStyle/>
          <a:p>
            <a:pPr>
              <a:spcBef>
                <a:spcPts val="600"/>
              </a:spcBef>
            </a:pPr>
            <a:r>
              <a:rPr lang="en-US" b="1" dirty="0"/>
              <a:t>Distinct</a:t>
            </a:r>
            <a:r>
              <a:rPr lang="en-US" dirty="0"/>
              <a:t> </a:t>
            </a:r>
            <a:r>
              <a:rPr lang="en-US" dirty="0" err="1"/>
              <a:t>digunakan</a:t>
            </a:r>
            <a:r>
              <a:rPr lang="en-US" dirty="0"/>
              <a:t> </a:t>
            </a:r>
            <a:r>
              <a:rPr lang="en-US" dirty="0" err="1"/>
              <a:t>untuk</a:t>
            </a:r>
            <a:r>
              <a:rPr lang="en-US" dirty="0"/>
              <a:t> </a:t>
            </a:r>
            <a:r>
              <a:rPr lang="en-US" dirty="0" err="1"/>
              <a:t>mengeliminasi</a:t>
            </a:r>
            <a:r>
              <a:rPr lang="en-US" dirty="0"/>
              <a:t> data </a:t>
            </a:r>
            <a:r>
              <a:rPr lang="en-US" dirty="0" err="1"/>
              <a:t>duplikat</a:t>
            </a:r>
            <a:r>
              <a:rPr lang="en-US" dirty="0"/>
              <a:t> yang </a:t>
            </a:r>
            <a:r>
              <a:rPr lang="en-US" dirty="0" err="1"/>
              <a:t>tidak</a:t>
            </a:r>
            <a:r>
              <a:rPr lang="en-US" dirty="0"/>
              <a:t> </a:t>
            </a:r>
            <a:r>
              <a:rPr lang="en-US" dirty="0" err="1"/>
              <a:t>diperlukan</a:t>
            </a:r>
            <a:r>
              <a:rPr lang="en-US" dirty="0"/>
              <a:t> </a:t>
            </a:r>
            <a:r>
              <a:rPr lang="en-US" dirty="0" err="1"/>
              <a:t>dan</a:t>
            </a:r>
            <a:r>
              <a:rPr lang="en-US" dirty="0"/>
              <a:t> </a:t>
            </a:r>
            <a:r>
              <a:rPr lang="en-US" dirty="0" err="1"/>
              <a:t>menghitungnya</a:t>
            </a:r>
            <a:r>
              <a:rPr lang="en-US" dirty="0"/>
              <a:t> </a:t>
            </a:r>
            <a:r>
              <a:rPr lang="en-US" dirty="0" err="1"/>
              <a:t>cukup</a:t>
            </a:r>
            <a:r>
              <a:rPr lang="en-US" dirty="0"/>
              <a:t> </a:t>
            </a:r>
            <a:r>
              <a:rPr lang="en-US" dirty="0" err="1"/>
              <a:t>sekali</a:t>
            </a:r>
            <a:r>
              <a:rPr lang="en-US" dirty="0"/>
              <a:t> </a:t>
            </a:r>
            <a:r>
              <a:rPr lang="en-US" dirty="0" err="1"/>
              <a:t>untuk</a:t>
            </a:r>
            <a:r>
              <a:rPr lang="en-US" dirty="0"/>
              <a:t> </a:t>
            </a:r>
            <a:r>
              <a:rPr lang="en-US" dirty="0" err="1"/>
              <a:t>nilai</a:t>
            </a:r>
            <a:r>
              <a:rPr lang="en-US" dirty="0"/>
              <a:t> yang </a:t>
            </a:r>
            <a:r>
              <a:rPr lang="en-US" dirty="0" err="1"/>
              <a:t>berbeda</a:t>
            </a:r>
            <a:endParaRPr lang="en-US" dirty="0"/>
          </a:p>
          <a:p>
            <a:r>
              <a:rPr lang="en-US" dirty="0" err="1"/>
              <a:t>Pada</a:t>
            </a:r>
            <a:r>
              <a:rPr lang="en-US" dirty="0"/>
              <a:t> table </a:t>
            </a:r>
            <a:r>
              <a:rPr lang="en-US" dirty="0" err="1"/>
              <a:t>staf</a:t>
            </a:r>
            <a:r>
              <a:rPr lang="en-US" dirty="0"/>
              <a:t> di </a:t>
            </a:r>
            <a:r>
              <a:rPr lang="en-US" dirty="0" err="1"/>
              <a:t>bawah</a:t>
            </a:r>
            <a:r>
              <a:rPr lang="en-US" dirty="0"/>
              <a:t> </a:t>
            </a:r>
            <a:r>
              <a:rPr lang="en-US" dirty="0" err="1"/>
              <a:t>ini</a:t>
            </a:r>
            <a:r>
              <a:rPr lang="en-US" dirty="0"/>
              <a:t>, </a:t>
            </a:r>
            <a:r>
              <a:rPr lang="en-US" dirty="0" err="1"/>
              <a:t>apabila</a:t>
            </a:r>
            <a:r>
              <a:rPr lang="en-US" dirty="0"/>
              <a:t> </a:t>
            </a:r>
            <a:r>
              <a:rPr lang="en-US" dirty="0" err="1"/>
              <a:t>kita</a:t>
            </a:r>
            <a:r>
              <a:rPr lang="en-US" dirty="0"/>
              <a:t> </a:t>
            </a:r>
            <a:r>
              <a:rPr lang="en-US" dirty="0" err="1"/>
              <a:t>akan</a:t>
            </a:r>
            <a:r>
              <a:rPr lang="en-US" dirty="0"/>
              <a:t> </a:t>
            </a:r>
            <a:r>
              <a:rPr lang="en-US" dirty="0" err="1"/>
              <a:t>menghitung</a:t>
            </a:r>
            <a:r>
              <a:rPr lang="en-US" dirty="0"/>
              <a:t> </a:t>
            </a:r>
            <a:r>
              <a:rPr lang="en-US" dirty="0" err="1"/>
              <a:t>ada</a:t>
            </a:r>
            <a:r>
              <a:rPr lang="en-US" dirty="0"/>
              <a:t> </a:t>
            </a:r>
            <a:r>
              <a:rPr lang="en-US" dirty="0" err="1"/>
              <a:t>berapa</a:t>
            </a:r>
            <a:r>
              <a:rPr lang="en-US" dirty="0"/>
              <a:t> </a:t>
            </a:r>
            <a:r>
              <a:rPr lang="en-US" dirty="0" err="1"/>
              <a:t>nilai</a:t>
            </a:r>
            <a:r>
              <a:rPr lang="en-US" dirty="0"/>
              <a:t> yang </a:t>
            </a:r>
            <a:r>
              <a:rPr lang="en-US" dirty="0" err="1"/>
              <a:t>berbeda</a:t>
            </a:r>
            <a:r>
              <a:rPr lang="en-US" dirty="0"/>
              <a:t> </a:t>
            </a:r>
            <a:r>
              <a:rPr lang="en-US" dirty="0" err="1"/>
              <a:t>pada</a:t>
            </a:r>
            <a:r>
              <a:rPr lang="en-US" dirty="0"/>
              <a:t> </a:t>
            </a:r>
            <a:r>
              <a:rPr lang="en-US" dirty="0" err="1"/>
              <a:t>kolom</a:t>
            </a:r>
            <a:r>
              <a:rPr lang="en-US" dirty="0"/>
              <a:t> </a:t>
            </a:r>
            <a:r>
              <a:rPr lang="en-US" dirty="0" err="1"/>
              <a:t>jns_kel</a:t>
            </a:r>
            <a:r>
              <a:rPr lang="en-US" dirty="0"/>
              <a:t>, </a:t>
            </a:r>
            <a:r>
              <a:rPr lang="en-US" dirty="0" err="1"/>
              <a:t>maka</a:t>
            </a:r>
            <a:r>
              <a:rPr lang="en-US" dirty="0"/>
              <a:t> </a:t>
            </a:r>
            <a:r>
              <a:rPr lang="en-US" dirty="0" err="1"/>
              <a:t>jawabannya</a:t>
            </a:r>
            <a:r>
              <a:rPr lang="en-US" dirty="0"/>
              <a:t> </a:t>
            </a:r>
            <a:r>
              <a:rPr lang="en-US" dirty="0" err="1"/>
              <a:t>adalah</a:t>
            </a:r>
            <a:r>
              <a:rPr lang="en-US" dirty="0"/>
              <a:t> 2 </a:t>
            </a:r>
            <a:endParaRPr lang="en-US" dirty="0"/>
          </a:p>
        </p:txBody>
      </p:sp>
      <p:pic>
        <p:nvPicPr>
          <p:cNvPr id="8" name="Picture 7"/>
          <p:cNvPicPr>
            <a:picLocks noChangeAspect="1"/>
          </p:cNvPicPr>
          <p:nvPr/>
        </p:nvPicPr>
        <p:blipFill rotWithShape="1">
          <a:blip r:embed="rId1"/>
          <a:srcRect l="4257" t="41347" r="34324" b="23777"/>
          <a:stretch>
            <a:fillRect/>
          </a:stretch>
        </p:blipFill>
        <p:spPr>
          <a:xfrm>
            <a:off x="1870541" y="3933995"/>
            <a:ext cx="8233012" cy="26284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err="1"/>
              <a:t>Penggunaan</a:t>
            </a:r>
            <a:r>
              <a:rPr lang="en-ID" dirty="0"/>
              <a:t> Distinct </a:t>
            </a:r>
            <a:r>
              <a:rPr lang="en-ID" dirty="0" err="1"/>
              <a:t>pada</a:t>
            </a:r>
            <a:r>
              <a:rPr lang="en-ID" dirty="0"/>
              <a:t> Count()</a:t>
            </a:r>
            <a:endParaRPr lang="en-ID" dirty="0"/>
          </a:p>
        </p:txBody>
      </p:sp>
      <p:sp>
        <p:nvSpPr>
          <p:cNvPr id="7" name="Content Placeholder 6"/>
          <p:cNvSpPr>
            <a:spLocks noGrp="1"/>
          </p:cNvSpPr>
          <p:nvPr>
            <p:ph idx="1"/>
          </p:nvPr>
        </p:nvSpPr>
        <p:spPr>
          <a:xfrm>
            <a:off x="1541928" y="2034709"/>
            <a:ext cx="9744637" cy="4325451"/>
          </a:xfrm>
        </p:spPr>
        <p:txBody>
          <a:bodyPr>
            <a:normAutofit/>
          </a:bodyPr>
          <a:lstStyle/>
          <a:p>
            <a:pPr>
              <a:spcBef>
                <a:spcPts val="600"/>
              </a:spcBef>
            </a:pPr>
            <a:r>
              <a:rPr lang="en-US" dirty="0" err="1"/>
              <a:t>Namun</a:t>
            </a:r>
            <a:r>
              <a:rPr lang="en-US" dirty="0"/>
              <a:t> </a:t>
            </a:r>
            <a:r>
              <a:rPr lang="en-US" dirty="0" err="1"/>
              <a:t>apabila</a:t>
            </a:r>
            <a:r>
              <a:rPr lang="en-US" dirty="0"/>
              <a:t> </a:t>
            </a:r>
            <a:r>
              <a:rPr lang="en-US" dirty="0" err="1"/>
              <a:t>kita</a:t>
            </a:r>
            <a:r>
              <a:rPr lang="en-US" dirty="0"/>
              <a:t> </a:t>
            </a:r>
            <a:r>
              <a:rPr lang="en-US" dirty="0" err="1"/>
              <a:t>langsung</a:t>
            </a:r>
            <a:r>
              <a:rPr lang="en-US" dirty="0"/>
              <a:t> </a:t>
            </a:r>
            <a:r>
              <a:rPr lang="en-US" dirty="0" err="1"/>
              <a:t>menghitung</a:t>
            </a:r>
            <a:r>
              <a:rPr lang="en-US" dirty="0"/>
              <a:t> </a:t>
            </a:r>
            <a:r>
              <a:rPr lang="en-US" dirty="0" err="1"/>
              <a:t>tanpa</a:t>
            </a:r>
            <a:r>
              <a:rPr lang="en-US" dirty="0"/>
              <a:t> </a:t>
            </a:r>
            <a:r>
              <a:rPr lang="en-US" dirty="0" err="1"/>
              <a:t>menyertakan</a:t>
            </a:r>
            <a:r>
              <a:rPr lang="en-US" dirty="0"/>
              <a:t> </a:t>
            </a:r>
            <a:r>
              <a:rPr lang="en-ID" b="1" dirty="0"/>
              <a:t>Distinct. </a:t>
            </a:r>
            <a:r>
              <a:rPr lang="en-ID" dirty="0" err="1"/>
              <a:t>Maka</a:t>
            </a:r>
            <a:r>
              <a:rPr lang="en-ID" dirty="0"/>
              <a:t> </a:t>
            </a:r>
            <a:r>
              <a:rPr lang="en-ID" dirty="0" err="1"/>
              <a:t>anak</a:t>
            </a:r>
            <a:r>
              <a:rPr lang="en-ID" dirty="0"/>
              <a:t> </a:t>
            </a:r>
            <a:r>
              <a:rPr lang="en-ID" dirty="0" err="1"/>
              <a:t>menghasilkan</a:t>
            </a:r>
            <a:r>
              <a:rPr lang="en-ID" dirty="0"/>
              <a:t> </a:t>
            </a:r>
            <a:r>
              <a:rPr lang="en-ID" dirty="0" err="1"/>
              <a:t>nilai</a:t>
            </a:r>
            <a:r>
              <a:rPr lang="en-ID" dirty="0"/>
              <a:t> 6, </a:t>
            </a:r>
            <a:r>
              <a:rPr lang="en-ID" dirty="0" err="1"/>
              <a:t>padahal</a:t>
            </a:r>
            <a:r>
              <a:rPr lang="en-ID" dirty="0"/>
              <a:t> yang </a:t>
            </a:r>
            <a:r>
              <a:rPr lang="en-ID" dirty="0" err="1"/>
              <a:t>diinginkan</a:t>
            </a:r>
            <a:r>
              <a:rPr lang="en-ID" dirty="0"/>
              <a:t> </a:t>
            </a:r>
            <a:r>
              <a:rPr lang="en-ID" dirty="0" err="1"/>
              <a:t>adalah</a:t>
            </a:r>
            <a:r>
              <a:rPr lang="en-ID" dirty="0"/>
              <a:t> 2</a:t>
            </a:r>
            <a:endParaRPr lang="en-US" b="1" dirty="0"/>
          </a:p>
          <a:p>
            <a:endParaRPr lang="en-US" dirty="0"/>
          </a:p>
          <a:p>
            <a:endParaRPr lang="en-US" dirty="0"/>
          </a:p>
          <a:p>
            <a:pPr>
              <a:spcBef>
                <a:spcPts val="600"/>
              </a:spcBef>
            </a:pPr>
            <a:endParaRPr lang="en-US" dirty="0"/>
          </a:p>
          <a:p>
            <a:pPr>
              <a:spcBef>
                <a:spcPts val="600"/>
              </a:spcBef>
            </a:pPr>
            <a:r>
              <a:rPr lang="en-US" dirty="0"/>
              <a:t> </a:t>
            </a:r>
            <a:r>
              <a:rPr lang="en-US" dirty="0" err="1"/>
              <a:t>Bentuk</a:t>
            </a:r>
            <a:r>
              <a:rPr lang="en-US" dirty="0"/>
              <a:t> </a:t>
            </a:r>
            <a:r>
              <a:rPr lang="en-US" dirty="0" err="1"/>
              <a:t>penuliasan</a:t>
            </a:r>
            <a:r>
              <a:rPr lang="en-US" dirty="0"/>
              <a:t> SQL</a:t>
            </a:r>
            <a:endParaRPr lang="en-US" dirty="0"/>
          </a:p>
          <a:p>
            <a:endParaRPr lang="en-US" dirty="0"/>
          </a:p>
        </p:txBody>
      </p:sp>
      <p:graphicFrame>
        <p:nvGraphicFramePr>
          <p:cNvPr id="9" name="Table 4"/>
          <p:cNvGraphicFramePr>
            <a:graphicFrameLocks noGrp="1"/>
          </p:cNvGraphicFramePr>
          <p:nvPr/>
        </p:nvGraphicFramePr>
        <p:xfrm>
          <a:off x="1838959" y="5006858"/>
          <a:ext cx="4907280" cy="701040"/>
        </p:xfrm>
        <a:graphic>
          <a:graphicData uri="http://schemas.openxmlformats.org/drawingml/2006/table">
            <a:tbl>
              <a:tblPr firstRow="1" bandRow="1">
                <a:tableStyleId>{0E3FDE45-AF77-4B5C-9715-49D594BDF05E}</a:tableStyleId>
              </a:tblPr>
              <a:tblGrid>
                <a:gridCol w="4907280"/>
              </a:tblGrid>
              <a:tr h="0">
                <a:tc>
                  <a:txBody>
                    <a:bodyPr/>
                    <a:lstStyle/>
                    <a:p>
                      <a:r>
                        <a:rPr lang="en-US" sz="2000" dirty="0">
                          <a:latin typeface="Courier New" panose="02070309020205020404" pitchFamily="49" charset="0"/>
                          <a:cs typeface="Courier New" panose="02070309020205020404" pitchFamily="49" charset="0"/>
                        </a:rPr>
                        <a:t>SELECT</a:t>
                      </a:r>
                      <a:r>
                        <a:rPr lang="en-US" sz="2000" baseline="0" dirty="0">
                          <a:latin typeface="Courier New" panose="02070309020205020404" pitchFamily="49" charset="0"/>
                          <a:cs typeface="Courier New" panose="02070309020205020404" pitchFamily="49" charset="0"/>
                        </a:rPr>
                        <a:t> COUNT(distinct column)</a:t>
                      </a:r>
                      <a:endParaRPr lang="en-US" sz="2000" i="1" dirty="0">
                        <a:latin typeface="Courier New" panose="02070309020205020404" pitchFamily="49" charset="0"/>
                        <a:cs typeface="Courier New" panose="02070309020205020404" pitchFamily="49" charset="0"/>
                      </a:endParaRPr>
                    </a:p>
                    <a:p>
                      <a:r>
                        <a:rPr lang="en-ID" sz="2000" i="0" dirty="0">
                          <a:latin typeface="Courier New" panose="02070309020205020404" pitchFamily="49" charset="0"/>
                          <a:cs typeface="Courier New" panose="02070309020205020404" pitchFamily="49" charset="0"/>
                        </a:rPr>
                        <a:t>FROM</a:t>
                      </a:r>
                      <a:r>
                        <a:rPr lang="en-ID" sz="2000" i="0" baseline="0" dirty="0">
                          <a:latin typeface="Courier New" panose="02070309020205020404" pitchFamily="49" charset="0"/>
                          <a:cs typeface="Courier New" panose="02070309020205020404" pitchFamily="49" charset="0"/>
                        </a:rPr>
                        <a:t> &lt;table&gt;</a:t>
                      </a:r>
                      <a:endParaRPr lang="en-ID" sz="2000" i="0" baseline="0" dirty="0">
                        <a:latin typeface="Courier New" panose="02070309020205020404" pitchFamily="49" charset="0"/>
                        <a:cs typeface="Courier New" panose="02070309020205020404" pitchFamily="49" charset="0"/>
                      </a:endParaRPr>
                    </a:p>
                  </a:txBody>
                  <a:tcPr/>
                </a:tc>
              </a:tr>
            </a:tbl>
          </a:graphicData>
        </a:graphic>
      </p:graphicFrame>
      <p:pic>
        <p:nvPicPr>
          <p:cNvPr id="3" name="Picture 2"/>
          <p:cNvPicPr>
            <a:picLocks noChangeAspect="1"/>
          </p:cNvPicPr>
          <p:nvPr/>
        </p:nvPicPr>
        <p:blipFill rotWithShape="1">
          <a:blip r:embed="rId1"/>
          <a:srcRect l="4343" t="56878" r="57110" b="22904"/>
          <a:stretch>
            <a:fillRect/>
          </a:stretch>
        </p:blipFill>
        <p:spPr>
          <a:xfrm>
            <a:off x="1838959" y="2968709"/>
            <a:ext cx="4699746" cy="1385887"/>
          </a:xfrm>
          <a:prstGeom prst="rect">
            <a:avLst/>
          </a:prstGeom>
        </p:spPr>
      </p:pic>
      <p:pic>
        <p:nvPicPr>
          <p:cNvPr id="5" name="Picture 4"/>
          <p:cNvPicPr>
            <a:picLocks noChangeAspect="1"/>
          </p:cNvPicPr>
          <p:nvPr/>
        </p:nvPicPr>
        <p:blipFill rotWithShape="1">
          <a:blip r:embed="rId2"/>
          <a:srcRect l="4336" t="57295" r="49609" b="23112"/>
          <a:stretch>
            <a:fillRect/>
          </a:stretch>
        </p:blipFill>
        <p:spPr>
          <a:xfrm>
            <a:off x="6538705" y="5036385"/>
            <a:ext cx="5614987" cy="13430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a:t>
            </a:r>
            <a:endParaRPr lang="en-US" dirty="0"/>
          </a:p>
        </p:txBody>
      </p:sp>
      <p:sp>
        <p:nvSpPr>
          <p:cNvPr id="3" name="Content Placeholder 2"/>
          <p:cNvSpPr>
            <a:spLocks noGrp="1"/>
          </p:cNvSpPr>
          <p:nvPr>
            <p:ph idx="1"/>
          </p:nvPr>
        </p:nvSpPr>
        <p:spPr/>
        <p:txBody>
          <a:bodyPr/>
          <a:lstStyle/>
          <a:p>
            <a:r>
              <a:rPr lang="en-US" dirty="0" err="1"/>
              <a:t>Fungsi</a:t>
            </a:r>
            <a:r>
              <a:rPr lang="en-US" dirty="0"/>
              <a:t> </a:t>
            </a:r>
            <a:r>
              <a:rPr lang="en-US" b="1" dirty="0"/>
              <a:t>Max()</a:t>
            </a:r>
            <a:r>
              <a:rPr lang="en-US" dirty="0"/>
              <a:t> </a:t>
            </a:r>
            <a:r>
              <a:rPr lang="en-US" dirty="0" err="1"/>
              <a:t>digunakan</a:t>
            </a:r>
            <a:r>
              <a:rPr lang="en-US" dirty="0"/>
              <a:t> </a:t>
            </a:r>
            <a:r>
              <a:rPr lang="en-US" dirty="0" err="1"/>
              <a:t>untuk</a:t>
            </a:r>
            <a:r>
              <a:rPr lang="en-US" dirty="0"/>
              <a:t> </a:t>
            </a:r>
            <a:r>
              <a:rPr lang="en-US" dirty="0" err="1"/>
              <a:t>mencari</a:t>
            </a:r>
            <a:r>
              <a:rPr lang="en-US" dirty="0"/>
              <a:t> </a:t>
            </a:r>
            <a:r>
              <a:rPr lang="en-US" dirty="0" err="1"/>
              <a:t>nilai</a:t>
            </a:r>
            <a:r>
              <a:rPr lang="en-US" dirty="0"/>
              <a:t> yang </a:t>
            </a:r>
            <a:r>
              <a:rPr lang="en-US" dirty="0" err="1"/>
              <a:t>terbesar</a:t>
            </a:r>
            <a:r>
              <a:rPr lang="en-US" dirty="0"/>
              <a:t> </a:t>
            </a:r>
            <a:r>
              <a:rPr lang="en-US" dirty="0" err="1"/>
              <a:t>pada</a:t>
            </a:r>
            <a:r>
              <a:rPr lang="en-US" dirty="0"/>
              <a:t> field yang </a:t>
            </a:r>
            <a:r>
              <a:rPr lang="en-US" dirty="0" err="1"/>
              <a:t>bertipe</a:t>
            </a:r>
            <a:r>
              <a:rPr lang="en-US" dirty="0"/>
              <a:t> </a:t>
            </a:r>
            <a:r>
              <a:rPr lang="en-US" dirty="0" err="1"/>
              <a:t>numerik</a:t>
            </a:r>
            <a:r>
              <a:rPr lang="en-US" dirty="0"/>
              <a:t> </a:t>
            </a:r>
            <a:endParaRPr lang="en-US" dirty="0"/>
          </a:p>
          <a:p>
            <a:r>
              <a:rPr lang="en-US" dirty="0" err="1"/>
              <a:t>Contoh</a:t>
            </a:r>
            <a:r>
              <a:rPr lang="en-US" dirty="0"/>
              <a:t> </a:t>
            </a:r>
            <a:r>
              <a:rPr lang="en-US" dirty="0" err="1"/>
              <a:t>menampilkan</a:t>
            </a:r>
            <a:r>
              <a:rPr lang="en-US" dirty="0"/>
              <a:t> </a:t>
            </a:r>
            <a:r>
              <a:rPr lang="en-US" dirty="0" err="1"/>
              <a:t>gaji</a:t>
            </a:r>
            <a:r>
              <a:rPr lang="en-US" dirty="0"/>
              <a:t> </a:t>
            </a:r>
            <a:r>
              <a:rPr lang="en-US" dirty="0" err="1"/>
              <a:t>tertinggi</a:t>
            </a:r>
            <a:r>
              <a:rPr lang="en-US" dirty="0"/>
              <a:t> </a:t>
            </a:r>
            <a:r>
              <a:rPr lang="en-US" dirty="0" err="1"/>
              <a:t>pada</a:t>
            </a:r>
            <a:r>
              <a:rPr lang="en-US" dirty="0"/>
              <a:t> table </a:t>
            </a:r>
            <a:r>
              <a:rPr lang="en-US" dirty="0" err="1"/>
              <a:t>staf</a:t>
            </a:r>
            <a:endParaRPr lang="en-US" dirty="0"/>
          </a:p>
          <a:p>
            <a:endParaRPr lang="en-US" dirty="0"/>
          </a:p>
          <a:p>
            <a:endParaRPr lang="en-US" dirty="0"/>
          </a:p>
          <a:p>
            <a:r>
              <a:rPr lang="en-US" dirty="0" err="1"/>
              <a:t>Penggunaan</a:t>
            </a:r>
            <a:r>
              <a:rPr lang="en-US" dirty="0"/>
              <a:t> format currency </a:t>
            </a:r>
            <a:r>
              <a:rPr lang="en-US" dirty="0" err="1"/>
              <a:t>dan</a:t>
            </a:r>
            <a:r>
              <a:rPr lang="en-US" dirty="0"/>
              <a:t> alias</a:t>
            </a:r>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rotWithShape="1">
          <a:blip r:embed="rId1"/>
          <a:srcRect l="4219" t="31658" r="61094" b="48749"/>
          <a:stretch>
            <a:fillRect/>
          </a:stretch>
        </p:blipFill>
        <p:spPr>
          <a:xfrm>
            <a:off x="1857375" y="3486147"/>
            <a:ext cx="4229100" cy="1343025"/>
          </a:xfrm>
          <a:prstGeom prst="rect">
            <a:avLst/>
          </a:prstGeom>
        </p:spPr>
      </p:pic>
      <p:pic>
        <p:nvPicPr>
          <p:cNvPr id="5" name="Picture 4"/>
          <p:cNvPicPr>
            <a:picLocks noChangeAspect="1"/>
          </p:cNvPicPr>
          <p:nvPr/>
        </p:nvPicPr>
        <p:blipFill rotWithShape="1">
          <a:blip r:embed="rId2"/>
          <a:srcRect l="4336" t="34992" r="38711" b="44789"/>
          <a:stretch>
            <a:fillRect/>
          </a:stretch>
        </p:blipFill>
        <p:spPr>
          <a:xfrm>
            <a:off x="1857375" y="5307806"/>
            <a:ext cx="6943725" cy="13858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1928" y="1051766"/>
            <a:ext cx="9744637" cy="809251"/>
          </a:xfrm>
        </p:spPr>
        <p:txBody>
          <a:bodyPr/>
          <a:lstStyle/>
          <a:p>
            <a:r>
              <a:rPr lang="en-US" dirty="0"/>
              <a:t>MIN()</a:t>
            </a:r>
            <a:endParaRPr lang="en-US" dirty="0"/>
          </a:p>
        </p:txBody>
      </p:sp>
      <p:sp>
        <p:nvSpPr>
          <p:cNvPr id="3" name="Content Placeholder 2"/>
          <p:cNvSpPr>
            <a:spLocks noGrp="1"/>
          </p:cNvSpPr>
          <p:nvPr>
            <p:ph idx="1"/>
          </p:nvPr>
        </p:nvSpPr>
        <p:spPr/>
        <p:txBody>
          <a:bodyPr/>
          <a:lstStyle/>
          <a:p>
            <a:r>
              <a:rPr lang="en-US" dirty="0" err="1"/>
              <a:t>Fungsi</a:t>
            </a:r>
            <a:r>
              <a:rPr lang="en-US" dirty="0"/>
              <a:t> </a:t>
            </a:r>
            <a:r>
              <a:rPr lang="en-US" b="1" dirty="0"/>
              <a:t>Min()</a:t>
            </a:r>
            <a:r>
              <a:rPr lang="en-US" dirty="0"/>
              <a:t> </a:t>
            </a:r>
            <a:r>
              <a:rPr lang="en-US" dirty="0" err="1"/>
              <a:t>digunakan</a:t>
            </a:r>
            <a:r>
              <a:rPr lang="en-US" dirty="0"/>
              <a:t> </a:t>
            </a:r>
            <a:r>
              <a:rPr lang="en-US" dirty="0" err="1"/>
              <a:t>untuk</a:t>
            </a:r>
            <a:r>
              <a:rPr lang="en-US" dirty="0"/>
              <a:t> </a:t>
            </a:r>
            <a:r>
              <a:rPr lang="en-US" dirty="0" err="1"/>
              <a:t>mencari</a:t>
            </a:r>
            <a:r>
              <a:rPr lang="en-US" dirty="0"/>
              <a:t> </a:t>
            </a:r>
            <a:r>
              <a:rPr lang="en-US" dirty="0" err="1"/>
              <a:t>nilai</a:t>
            </a:r>
            <a:r>
              <a:rPr lang="en-US" dirty="0"/>
              <a:t> yang </a:t>
            </a:r>
            <a:r>
              <a:rPr lang="en-US" dirty="0" err="1"/>
              <a:t>terkecil</a:t>
            </a:r>
            <a:r>
              <a:rPr lang="en-US" dirty="0"/>
              <a:t> </a:t>
            </a:r>
            <a:r>
              <a:rPr lang="en-US" dirty="0" err="1"/>
              <a:t>pada</a:t>
            </a:r>
            <a:r>
              <a:rPr lang="en-US" dirty="0"/>
              <a:t> field yang </a:t>
            </a:r>
            <a:r>
              <a:rPr lang="en-US" dirty="0" err="1"/>
              <a:t>bertipe</a:t>
            </a:r>
            <a:r>
              <a:rPr lang="en-US" dirty="0"/>
              <a:t> </a:t>
            </a:r>
            <a:r>
              <a:rPr lang="en-US" dirty="0" err="1"/>
              <a:t>numerik</a:t>
            </a:r>
            <a:r>
              <a:rPr lang="en-US" dirty="0"/>
              <a:t> </a:t>
            </a:r>
            <a:endParaRPr lang="en-US" dirty="0"/>
          </a:p>
          <a:p>
            <a:r>
              <a:rPr lang="en-US" dirty="0" err="1"/>
              <a:t>Contoh</a:t>
            </a:r>
            <a:r>
              <a:rPr lang="en-US" dirty="0"/>
              <a:t> </a:t>
            </a:r>
            <a:r>
              <a:rPr lang="en-US" dirty="0" err="1"/>
              <a:t>menampilkan</a:t>
            </a:r>
            <a:r>
              <a:rPr lang="en-US" dirty="0"/>
              <a:t> </a:t>
            </a:r>
            <a:r>
              <a:rPr lang="en-US" dirty="0" err="1"/>
              <a:t>gaji</a:t>
            </a:r>
            <a:r>
              <a:rPr lang="en-US" dirty="0"/>
              <a:t> </a:t>
            </a:r>
            <a:r>
              <a:rPr lang="en-US" dirty="0" err="1"/>
              <a:t>terkecil</a:t>
            </a:r>
            <a:r>
              <a:rPr lang="en-US" dirty="0"/>
              <a:t> </a:t>
            </a:r>
            <a:r>
              <a:rPr lang="en-US" dirty="0" err="1"/>
              <a:t>pada</a:t>
            </a:r>
            <a:r>
              <a:rPr lang="en-US" dirty="0"/>
              <a:t> table </a:t>
            </a:r>
            <a:r>
              <a:rPr lang="en-US" dirty="0" err="1"/>
              <a:t>staf</a:t>
            </a:r>
            <a:endParaRPr lang="en-US" dirty="0"/>
          </a:p>
          <a:p>
            <a:endParaRPr lang="en-US" dirty="0"/>
          </a:p>
          <a:p>
            <a:endParaRPr lang="en-US" dirty="0"/>
          </a:p>
          <a:p>
            <a:r>
              <a:rPr lang="en-US" dirty="0" err="1"/>
              <a:t>Penggunaan</a:t>
            </a:r>
            <a:r>
              <a:rPr lang="en-US" dirty="0"/>
              <a:t> format currency </a:t>
            </a:r>
            <a:r>
              <a:rPr lang="en-US" dirty="0" err="1"/>
              <a:t>dan</a:t>
            </a:r>
            <a:r>
              <a:rPr lang="en-US" dirty="0"/>
              <a:t> alias</a:t>
            </a:r>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p:cNvPicPr>
            <a:picLocks noChangeAspect="1"/>
          </p:cNvPicPr>
          <p:nvPr/>
        </p:nvPicPr>
        <p:blipFill rotWithShape="1">
          <a:blip r:embed="rId1"/>
          <a:srcRect l="4453" t="56670" r="61094" b="23738"/>
          <a:stretch>
            <a:fillRect/>
          </a:stretch>
        </p:blipFill>
        <p:spPr>
          <a:xfrm>
            <a:off x="1857375" y="3443288"/>
            <a:ext cx="4200525" cy="1343025"/>
          </a:xfrm>
          <a:prstGeom prst="rect">
            <a:avLst/>
          </a:prstGeom>
        </p:spPr>
      </p:pic>
      <p:pic>
        <p:nvPicPr>
          <p:cNvPr id="8" name="Picture 7"/>
          <p:cNvPicPr>
            <a:picLocks noChangeAspect="1"/>
          </p:cNvPicPr>
          <p:nvPr/>
        </p:nvPicPr>
        <p:blipFill rotWithShape="1">
          <a:blip r:embed="rId2"/>
          <a:srcRect l="4453" t="56462" r="39766" b="24154"/>
          <a:stretch>
            <a:fillRect/>
          </a:stretch>
        </p:blipFill>
        <p:spPr>
          <a:xfrm>
            <a:off x="1857375" y="5272088"/>
            <a:ext cx="6800850" cy="13287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a:t>
            </a:r>
            <a:endParaRPr lang="en-ID" dirty="0"/>
          </a:p>
        </p:txBody>
      </p:sp>
      <p:sp>
        <p:nvSpPr>
          <p:cNvPr id="3" name="Content Placeholder 2"/>
          <p:cNvSpPr>
            <a:spLocks noGrp="1"/>
          </p:cNvSpPr>
          <p:nvPr>
            <p:ph idx="1"/>
          </p:nvPr>
        </p:nvSpPr>
        <p:spPr>
          <a:xfrm>
            <a:off x="1541928" y="2034709"/>
            <a:ext cx="9744637" cy="4594691"/>
          </a:xfrm>
        </p:spPr>
        <p:txBody>
          <a:bodyPr/>
          <a:lstStyle/>
          <a:p>
            <a:r>
              <a:rPr lang="en-ID" dirty="0" err="1"/>
              <a:t>Fungsi</a:t>
            </a:r>
            <a:r>
              <a:rPr lang="en-ID" dirty="0"/>
              <a:t> </a:t>
            </a:r>
            <a:r>
              <a:rPr lang="en-ID" b="1" dirty="0"/>
              <a:t>SUM()</a:t>
            </a:r>
            <a:r>
              <a:rPr lang="en-ID" dirty="0"/>
              <a:t> </a:t>
            </a:r>
            <a:r>
              <a:rPr lang="en-ID" dirty="0" err="1"/>
              <a:t>digunakan</a:t>
            </a:r>
            <a:r>
              <a:rPr lang="en-ID" dirty="0"/>
              <a:t> </a:t>
            </a:r>
            <a:r>
              <a:rPr lang="en-ID" dirty="0" err="1"/>
              <a:t>untuk</a:t>
            </a:r>
            <a:r>
              <a:rPr lang="en-ID" dirty="0"/>
              <a:t> </a:t>
            </a:r>
            <a:r>
              <a:rPr lang="en-ID" dirty="0" err="1"/>
              <a:t>melakukan</a:t>
            </a:r>
            <a:r>
              <a:rPr lang="en-ID" dirty="0"/>
              <a:t> </a:t>
            </a:r>
            <a:r>
              <a:rPr lang="en-ID" dirty="0" err="1"/>
              <a:t>penjumlahan</a:t>
            </a:r>
            <a:r>
              <a:rPr lang="en-ID" dirty="0"/>
              <a:t> </a:t>
            </a:r>
            <a:r>
              <a:rPr lang="en-ID" dirty="0" err="1"/>
              <a:t>isi</a:t>
            </a:r>
            <a:r>
              <a:rPr lang="en-ID" dirty="0"/>
              <a:t> </a:t>
            </a:r>
            <a:r>
              <a:rPr lang="en-ID" dirty="0" err="1"/>
              <a:t>dari</a:t>
            </a:r>
            <a:r>
              <a:rPr lang="en-ID" dirty="0"/>
              <a:t> </a:t>
            </a:r>
            <a:r>
              <a:rPr lang="en-ID" dirty="0" err="1"/>
              <a:t>suatu</a:t>
            </a:r>
            <a:r>
              <a:rPr lang="en-ID" dirty="0"/>
              <a:t> field </a:t>
            </a:r>
            <a:r>
              <a:rPr lang="en-ID" dirty="0" err="1"/>
              <a:t>numerik</a:t>
            </a:r>
            <a:endParaRPr lang="en-ID" dirty="0"/>
          </a:p>
          <a:p>
            <a:r>
              <a:rPr lang="en-US" dirty="0" err="1"/>
              <a:t>Contoh</a:t>
            </a:r>
            <a:r>
              <a:rPr lang="en-US" dirty="0"/>
              <a:t> </a:t>
            </a:r>
            <a:r>
              <a:rPr lang="en-US" dirty="0" err="1"/>
              <a:t>menampilkan</a:t>
            </a:r>
            <a:r>
              <a:rPr lang="en-US" dirty="0"/>
              <a:t> total </a:t>
            </a:r>
            <a:r>
              <a:rPr lang="en-US" dirty="0" err="1"/>
              <a:t>gaji</a:t>
            </a:r>
            <a:r>
              <a:rPr lang="en-US" dirty="0"/>
              <a:t> </a:t>
            </a:r>
            <a:r>
              <a:rPr lang="en-US" dirty="0" err="1"/>
              <a:t>pada</a:t>
            </a:r>
            <a:r>
              <a:rPr lang="en-US" dirty="0"/>
              <a:t> table </a:t>
            </a:r>
            <a:r>
              <a:rPr lang="en-US" dirty="0" err="1"/>
              <a:t>staf</a:t>
            </a:r>
            <a:endParaRPr lang="en-US" dirty="0"/>
          </a:p>
          <a:p>
            <a:endParaRPr lang="en-ID" dirty="0"/>
          </a:p>
          <a:p>
            <a:endParaRPr lang="en-ID" dirty="0"/>
          </a:p>
          <a:p>
            <a:r>
              <a:rPr lang="en-US" dirty="0" err="1"/>
              <a:t>Penggunaan</a:t>
            </a:r>
            <a:r>
              <a:rPr lang="en-US" dirty="0"/>
              <a:t> format currency </a:t>
            </a:r>
            <a:r>
              <a:rPr lang="en-US" dirty="0" err="1"/>
              <a:t>dan</a:t>
            </a:r>
            <a:r>
              <a:rPr lang="en-US" dirty="0"/>
              <a:t> alias</a:t>
            </a:r>
            <a:endParaRPr lang="en-ID" dirty="0"/>
          </a:p>
          <a:p>
            <a:endParaRPr lang="en-ID" dirty="0"/>
          </a:p>
          <a:p>
            <a:endParaRPr lang="en-ID" dirty="0"/>
          </a:p>
          <a:p>
            <a:endParaRPr lang="en-ID" dirty="0"/>
          </a:p>
        </p:txBody>
      </p:sp>
      <p:pic>
        <p:nvPicPr>
          <p:cNvPr id="4" name="Picture 3"/>
          <p:cNvPicPr>
            <a:picLocks noChangeAspect="1"/>
          </p:cNvPicPr>
          <p:nvPr/>
        </p:nvPicPr>
        <p:blipFill rotWithShape="1">
          <a:blip r:embed="rId1"/>
          <a:srcRect l="4336" t="56878" r="61211" b="23737"/>
          <a:stretch>
            <a:fillRect/>
          </a:stretch>
        </p:blipFill>
        <p:spPr>
          <a:xfrm>
            <a:off x="1857376" y="3471863"/>
            <a:ext cx="4200525" cy="1328737"/>
          </a:xfrm>
          <a:prstGeom prst="rect">
            <a:avLst/>
          </a:prstGeom>
        </p:spPr>
      </p:pic>
      <p:pic>
        <p:nvPicPr>
          <p:cNvPr id="5" name="Picture 4"/>
          <p:cNvPicPr>
            <a:picLocks noChangeAspect="1"/>
          </p:cNvPicPr>
          <p:nvPr/>
        </p:nvPicPr>
        <p:blipFill rotWithShape="1">
          <a:blip r:embed="rId2"/>
          <a:srcRect l="4453" t="56253" r="41992" b="23737"/>
          <a:stretch>
            <a:fillRect/>
          </a:stretch>
        </p:blipFill>
        <p:spPr>
          <a:xfrm>
            <a:off x="1857376" y="5257800"/>
            <a:ext cx="6529388" cy="1371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Membuat</a:t>
            </a:r>
            <a:r>
              <a:rPr lang="en-US" dirty="0"/>
              <a:t> Function</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18" y="1037478"/>
            <a:ext cx="4251365" cy="809251"/>
          </a:xfrm>
        </p:spPr>
        <p:txBody>
          <a:bodyPr>
            <a:normAutofit/>
          </a:bodyPr>
          <a:lstStyle/>
          <a:p>
            <a:r>
              <a:rPr lang="en-US" dirty="0" err="1">
                <a:solidFill>
                  <a:srgbClr val="002060"/>
                </a:solidFill>
                <a:latin typeface="+mn-lt"/>
              </a:rPr>
              <a:t>Definisi</a:t>
            </a:r>
            <a:r>
              <a:rPr lang="en-US" dirty="0">
                <a:solidFill>
                  <a:srgbClr val="002060"/>
                </a:solidFill>
                <a:latin typeface="+mn-lt"/>
              </a:rPr>
              <a:t> Function</a:t>
            </a:r>
            <a:endParaRPr lang="en-US" dirty="0">
              <a:solidFill>
                <a:srgbClr val="002060"/>
              </a:solidFill>
              <a:latin typeface="+mn-lt"/>
            </a:endParaRPr>
          </a:p>
        </p:txBody>
      </p:sp>
      <p:sp>
        <p:nvSpPr>
          <p:cNvPr id="3" name="Content Placeholder 2"/>
          <p:cNvSpPr>
            <a:spLocks noGrp="1"/>
          </p:cNvSpPr>
          <p:nvPr>
            <p:ph idx="1"/>
          </p:nvPr>
        </p:nvSpPr>
        <p:spPr>
          <a:xfrm>
            <a:off x="800398" y="1931838"/>
            <a:ext cx="10789622" cy="4823292"/>
          </a:xfrm>
        </p:spPr>
        <p:txBody>
          <a:bodyPr>
            <a:noAutofit/>
          </a:bodyPr>
          <a:lstStyle/>
          <a:p>
            <a:pPr marL="0" indent="0">
              <a:spcBef>
                <a:spcPts val="600"/>
              </a:spcBef>
              <a:buNone/>
            </a:pPr>
            <a:r>
              <a:rPr lang="en-US" sz="2800" dirty="0">
                <a:solidFill>
                  <a:srgbClr val="002060"/>
                </a:solidFill>
                <a:latin typeface="+mn-lt"/>
              </a:rPr>
              <a:t>Function </a:t>
            </a:r>
            <a:r>
              <a:rPr lang="en-US" sz="2800" dirty="0" err="1">
                <a:solidFill>
                  <a:srgbClr val="002060"/>
                </a:solidFill>
                <a:latin typeface="+mn-lt"/>
              </a:rPr>
              <a:t>adalah</a:t>
            </a:r>
            <a:r>
              <a:rPr lang="en-US" sz="2800" dirty="0">
                <a:solidFill>
                  <a:srgbClr val="002060"/>
                </a:solidFill>
                <a:latin typeface="+mn-lt"/>
              </a:rPr>
              <a:t> </a:t>
            </a:r>
            <a:r>
              <a:rPr lang="en-US" sz="2800" dirty="0" err="1">
                <a:solidFill>
                  <a:srgbClr val="002060"/>
                </a:solidFill>
                <a:latin typeface="+mn-lt"/>
              </a:rPr>
              <a:t>kumpulan-kumpulan</a:t>
            </a:r>
            <a:r>
              <a:rPr lang="en-US" sz="2800" dirty="0">
                <a:solidFill>
                  <a:srgbClr val="002060"/>
                </a:solidFill>
                <a:latin typeface="+mn-lt"/>
              </a:rPr>
              <a:t> SQL </a:t>
            </a:r>
            <a:r>
              <a:rPr lang="en-US" sz="2800" dirty="0" err="1">
                <a:solidFill>
                  <a:srgbClr val="002060"/>
                </a:solidFill>
                <a:latin typeface="+mn-lt"/>
              </a:rPr>
              <a:t>berupa</a:t>
            </a:r>
            <a:r>
              <a:rPr lang="en-US" sz="2800" dirty="0">
                <a:solidFill>
                  <a:srgbClr val="002060"/>
                </a:solidFill>
                <a:latin typeface="+mn-lt"/>
              </a:rPr>
              <a:t> routine yang </a:t>
            </a:r>
            <a:r>
              <a:rPr lang="en-US" sz="2800" dirty="0" err="1">
                <a:solidFill>
                  <a:srgbClr val="002060"/>
                </a:solidFill>
                <a:latin typeface="+mn-lt"/>
              </a:rPr>
              <a:t>disimpan</a:t>
            </a:r>
            <a:r>
              <a:rPr lang="en-US" sz="2800" dirty="0">
                <a:solidFill>
                  <a:srgbClr val="002060"/>
                </a:solidFill>
                <a:latin typeface="+mn-lt"/>
              </a:rPr>
              <a:t> </a:t>
            </a:r>
            <a:r>
              <a:rPr lang="en-US" sz="2800" dirty="0" err="1">
                <a:solidFill>
                  <a:srgbClr val="002060"/>
                </a:solidFill>
                <a:latin typeface="+mn-lt"/>
              </a:rPr>
              <a:t>dalam</a:t>
            </a:r>
            <a:r>
              <a:rPr lang="en-US" sz="2800" dirty="0">
                <a:solidFill>
                  <a:srgbClr val="002060"/>
                </a:solidFill>
                <a:latin typeface="+mn-lt"/>
              </a:rPr>
              <a:t> database MySQL Server.</a:t>
            </a:r>
            <a:endParaRPr lang="en-US" sz="2800" dirty="0">
              <a:solidFill>
                <a:srgbClr val="002060"/>
              </a:solidFill>
              <a:latin typeface="+mn-lt"/>
            </a:endParaRPr>
          </a:p>
          <a:p>
            <a:pPr marL="0" indent="0">
              <a:spcBef>
                <a:spcPts val="600"/>
              </a:spcBef>
              <a:buNone/>
            </a:pPr>
            <a:r>
              <a:rPr lang="en-US" sz="2800" dirty="0">
                <a:solidFill>
                  <a:srgbClr val="002060"/>
                </a:solidFill>
                <a:latin typeface="+mn-lt"/>
              </a:rPr>
              <a:t>Function </a:t>
            </a:r>
            <a:r>
              <a:rPr lang="en-US" sz="2800" dirty="0" err="1">
                <a:solidFill>
                  <a:srgbClr val="002060"/>
                </a:solidFill>
                <a:latin typeface="+mn-lt"/>
              </a:rPr>
              <a:t>dapat</a:t>
            </a:r>
            <a:r>
              <a:rPr lang="en-US" sz="2800" dirty="0">
                <a:solidFill>
                  <a:srgbClr val="002060"/>
                </a:solidFill>
                <a:latin typeface="+mn-lt"/>
              </a:rPr>
              <a:t> </a:t>
            </a:r>
            <a:r>
              <a:rPr lang="en-US" sz="2800" dirty="0" err="1">
                <a:solidFill>
                  <a:srgbClr val="002060"/>
                </a:solidFill>
                <a:latin typeface="+mn-lt"/>
              </a:rPr>
              <a:t>dikombinasikan</a:t>
            </a:r>
            <a:r>
              <a:rPr lang="en-US" sz="2800" dirty="0">
                <a:solidFill>
                  <a:srgbClr val="002060"/>
                </a:solidFill>
                <a:latin typeface="+mn-lt"/>
              </a:rPr>
              <a:t> </a:t>
            </a:r>
            <a:r>
              <a:rPr lang="en-US" sz="2800" dirty="0" err="1">
                <a:solidFill>
                  <a:srgbClr val="002060"/>
                </a:solidFill>
                <a:latin typeface="+mn-lt"/>
              </a:rPr>
              <a:t>dengan</a:t>
            </a:r>
            <a:r>
              <a:rPr lang="en-US" sz="2800" dirty="0">
                <a:solidFill>
                  <a:srgbClr val="002060"/>
                </a:solidFill>
                <a:latin typeface="+mn-lt"/>
              </a:rPr>
              <a:t> store procedure</a:t>
            </a:r>
            <a:endParaRPr lang="en-US" sz="2800" dirty="0">
              <a:solidFill>
                <a:srgbClr val="002060"/>
              </a:solidFill>
              <a:latin typeface="+mn-lt"/>
            </a:endParaRPr>
          </a:p>
          <a:p>
            <a:pPr marL="0" indent="0">
              <a:spcBef>
                <a:spcPts val="600"/>
              </a:spcBef>
              <a:buNone/>
            </a:pPr>
            <a:endParaRPr lang="en-US" sz="2800" dirty="0">
              <a:solidFill>
                <a:srgbClr val="002060"/>
              </a:solidFill>
              <a:latin typeface="+mn-lt"/>
            </a:endParaRPr>
          </a:p>
          <a:p>
            <a:pPr marL="0" indent="0">
              <a:spcBef>
                <a:spcPts val="600"/>
              </a:spcBef>
              <a:buNone/>
            </a:pPr>
            <a:r>
              <a:rPr lang="en-US" sz="2800" dirty="0" err="1">
                <a:solidFill>
                  <a:srgbClr val="002060"/>
                </a:solidFill>
                <a:latin typeface="+mn-lt"/>
              </a:rPr>
              <a:t>Keuntungan</a:t>
            </a:r>
            <a:r>
              <a:rPr lang="en-US" sz="2800" dirty="0">
                <a:solidFill>
                  <a:srgbClr val="002060"/>
                </a:solidFill>
                <a:latin typeface="+mn-lt"/>
              </a:rPr>
              <a:t> </a:t>
            </a:r>
            <a:r>
              <a:rPr lang="en-US" sz="2800" dirty="0" err="1">
                <a:solidFill>
                  <a:srgbClr val="002060"/>
                </a:solidFill>
                <a:latin typeface="+mn-lt"/>
              </a:rPr>
              <a:t>menggunakan</a:t>
            </a:r>
            <a:r>
              <a:rPr lang="en-US" sz="2800" dirty="0">
                <a:solidFill>
                  <a:srgbClr val="002060"/>
                </a:solidFill>
                <a:latin typeface="+mn-lt"/>
              </a:rPr>
              <a:t> FUNCTION dan STORE PROCEDURE</a:t>
            </a:r>
            <a:endParaRPr lang="en-US" sz="2800" dirty="0">
              <a:solidFill>
                <a:srgbClr val="002060"/>
              </a:solidFill>
              <a:latin typeface="+mn-lt"/>
            </a:endParaRPr>
          </a:p>
          <a:p>
            <a:pPr>
              <a:spcBef>
                <a:spcPts val="600"/>
              </a:spcBef>
            </a:pPr>
            <a:r>
              <a:rPr lang="en-US" sz="2800" dirty="0">
                <a:solidFill>
                  <a:srgbClr val="002060"/>
                </a:solidFill>
                <a:latin typeface="+mn-lt"/>
              </a:rPr>
              <a:t>Proses </a:t>
            </a:r>
            <a:r>
              <a:rPr lang="en-US" sz="2800" dirty="0" err="1">
                <a:solidFill>
                  <a:srgbClr val="002060"/>
                </a:solidFill>
                <a:latin typeface="+mn-lt"/>
              </a:rPr>
              <a:t>lebih</a:t>
            </a:r>
            <a:r>
              <a:rPr lang="en-US" sz="2800" dirty="0">
                <a:solidFill>
                  <a:srgbClr val="002060"/>
                </a:solidFill>
                <a:latin typeface="+mn-lt"/>
              </a:rPr>
              <a:t> </a:t>
            </a:r>
            <a:r>
              <a:rPr lang="en-US" sz="2800" dirty="0" err="1">
                <a:solidFill>
                  <a:srgbClr val="002060"/>
                </a:solidFill>
                <a:latin typeface="+mn-lt"/>
              </a:rPr>
              <a:t>Cepat</a:t>
            </a:r>
            <a:endParaRPr lang="en-US" sz="2800" dirty="0">
              <a:solidFill>
                <a:srgbClr val="002060"/>
              </a:solidFill>
              <a:latin typeface="+mn-lt"/>
            </a:endParaRPr>
          </a:p>
          <a:p>
            <a:pPr>
              <a:spcBef>
                <a:spcPts val="600"/>
              </a:spcBef>
            </a:pPr>
            <a:r>
              <a:rPr lang="en-US" sz="2800" dirty="0" err="1">
                <a:solidFill>
                  <a:srgbClr val="002060"/>
                </a:solidFill>
                <a:latin typeface="+mn-lt"/>
              </a:rPr>
              <a:t>Menghilangkan</a:t>
            </a:r>
            <a:r>
              <a:rPr lang="en-US" sz="2800" dirty="0">
                <a:solidFill>
                  <a:srgbClr val="002060"/>
                </a:solidFill>
                <a:latin typeface="+mn-lt"/>
              </a:rPr>
              <a:t> </a:t>
            </a:r>
            <a:r>
              <a:rPr lang="en-US" sz="2800" dirty="0" err="1">
                <a:solidFill>
                  <a:srgbClr val="002060"/>
                </a:solidFill>
                <a:latin typeface="+mn-lt"/>
              </a:rPr>
              <a:t>duplikasi</a:t>
            </a:r>
            <a:r>
              <a:rPr lang="en-US" sz="2800" dirty="0">
                <a:solidFill>
                  <a:srgbClr val="002060"/>
                </a:solidFill>
                <a:latin typeface="+mn-lt"/>
              </a:rPr>
              <a:t> proses</a:t>
            </a:r>
            <a:endParaRPr lang="en-US" sz="2800" dirty="0">
              <a:solidFill>
                <a:srgbClr val="002060"/>
              </a:solidFill>
              <a:latin typeface="+mn-lt"/>
            </a:endParaRPr>
          </a:p>
          <a:p>
            <a:pPr>
              <a:spcBef>
                <a:spcPts val="600"/>
              </a:spcBef>
            </a:pPr>
            <a:r>
              <a:rPr lang="en-US" sz="2800" dirty="0" err="1">
                <a:solidFill>
                  <a:srgbClr val="002060"/>
                </a:solidFill>
                <a:latin typeface="+mn-lt"/>
              </a:rPr>
              <a:t>Pemeliharaan</a:t>
            </a:r>
            <a:r>
              <a:rPr lang="en-US" sz="2800" dirty="0">
                <a:solidFill>
                  <a:srgbClr val="002060"/>
                </a:solidFill>
                <a:latin typeface="+mn-lt"/>
              </a:rPr>
              <a:t> yang </a:t>
            </a:r>
            <a:r>
              <a:rPr lang="en-US" sz="2800" dirty="0" err="1">
                <a:solidFill>
                  <a:srgbClr val="002060"/>
                </a:solidFill>
                <a:latin typeface="+mn-lt"/>
              </a:rPr>
              <a:t>mudah</a:t>
            </a:r>
            <a:endParaRPr lang="en-US" sz="2800" dirty="0">
              <a:solidFill>
                <a:srgbClr val="002060"/>
              </a:solidFill>
              <a:latin typeface="+mn-lt"/>
            </a:endParaRPr>
          </a:p>
          <a:p>
            <a:pPr>
              <a:spcBef>
                <a:spcPts val="600"/>
              </a:spcBef>
            </a:pPr>
            <a:r>
              <a:rPr lang="en-US" sz="2800" dirty="0" err="1">
                <a:solidFill>
                  <a:srgbClr val="002060"/>
                </a:solidFill>
                <a:latin typeface="+mn-lt"/>
              </a:rPr>
              <a:t>Meninglkatkan</a:t>
            </a:r>
            <a:r>
              <a:rPr lang="en-US" sz="2800" dirty="0">
                <a:solidFill>
                  <a:srgbClr val="002060"/>
                </a:solidFill>
                <a:latin typeface="+mn-lt"/>
              </a:rPr>
              <a:t> </a:t>
            </a:r>
            <a:r>
              <a:rPr lang="en-US" sz="2800" dirty="0" err="1">
                <a:solidFill>
                  <a:srgbClr val="002060"/>
                </a:solidFill>
                <a:latin typeface="+mn-lt"/>
              </a:rPr>
              <a:t>keamanan</a:t>
            </a:r>
            <a:r>
              <a:rPr lang="en-US" sz="2800" dirty="0">
                <a:solidFill>
                  <a:srgbClr val="002060"/>
                </a:solidFill>
                <a:latin typeface="+mn-lt"/>
              </a:rPr>
              <a:t> database</a:t>
            </a:r>
            <a:endParaRPr lang="en-US" sz="2800" dirty="0">
              <a:solidFill>
                <a:srgbClr val="00206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38" y="1037478"/>
            <a:ext cx="10651528" cy="809251"/>
          </a:xfrm>
        </p:spPr>
        <p:txBody>
          <a:bodyPr/>
          <a:lstStyle/>
          <a:p>
            <a:r>
              <a:rPr lang="en-US" dirty="0" err="1">
                <a:solidFill>
                  <a:srgbClr val="002060"/>
                </a:solidFill>
              </a:rPr>
              <a:t>Capaian</a:t>
            </a:r>
            <a:r>
              <a:rPr lang="en-US" dirty="0">
                <a:solidFill>
                  <a:srgbClr val="002060"/>
                </a:solidFill>
              </a:rPr>
              <a:t> </a:t>
            </a:r>
            <a:r>
              <a:rPr lang="en-US" dirty="0" err="1">
                <a:solidFill>
                  <a:srgbClr val="002060"/>
                </a:solidFill>
              </a:rPr>
              <a:t>Pembelajaran</a:t>
            </a:r>
            <a:endParaRPr lang="en-US" dirty="0">
              <a:solidFill>
                <a:srgbClr val="002060"/>
              </a:solidFill>
            </a:endParaRPr>
          </a:p>
        </p:txBody>
      </p:sp>
      <p:sp>
        <p:nvSpPr>
          <p:cNvPr id="3" name="Content Placeholder 2"/>
          <p:cNvSpPr>
            <a:spLocks noGrp="1"/>
          </p:cNvSpPr>
          <p:nvPr>
            <p:ph idx="1"/>
          </p:nvPr>
        </p:nvSpPr>
        <p:spPr>
          <a:xfrm>
            <a:off x="617517" y="2034709"/>
            <a:ext cx="10857307" cy="3604091"/>
          </a:xfrm>
        </p:spPr>
        <p:txBody>
          <a:bodyPr>
            <a:normAutofit/>
          </a:bodyPr>
          <a:lstStyle/>
          <a:p>
            <a:pPr marL="0" indent="0">
              <a:spcBef>
                <a:spcPts val="600"/>
              </a:spcBef>
              <a:buNone/>
            </a:pPr>
            <a:r>
              <a:rPr lang="en-US" dirty="0" err="1">
                <a:solidFill>
                  <a:srgbClr val="002060"/>
                </a:solidFill>
              </a:rPr>
              <a:t>Mahasiswa</a:t>
            </a:r>
            <a:r>
              <a:rPr lang="en-US" dirty="0">
                <a:solidFill>
                  <a:srgbClr val="002060"/>
                </a:solidFill>
              </a:rPr>
              <a:t> </a:t>
            </a:r>
            <a:r>
              <a:rPr lang="en-US" dirty="0" err="1">
                <a:solidFill>
                  <a:srgbClr val="002060"/>
                </a:solidFill>
              </a:rPr>
              <a:t>mampu</a:t>
            </a:r>
            <a:r>
              <a:rPr lang="en-US" dirty="0">
                <a:solidFill>
                  <a:srgbClr val="002060"/>
                </a:solidFill>
              </a:rPr>
              <a:t>:</a:t>
            </a:r>
            <a:endParaRPr lang="en-US" dirty="0">
              <a:solidFill>
                <a:srgbClr val="002060"/>
              </a:solidFill>
            </a:endParaRPr>
          </a:p>
          <a:p>
            <a:pPr lvl="1">
              <a:spcBef>
                <a:spcPts val="600"/>
              </a:spcBef>
              <a:buFont typeface="Wingdings" panose="05000000000000000000" pitchFamily="2" charset="2"/>
              <a:buChar char="§"/>
            </a:pPr>
            <a:r>
              <a:rPr lang="en-US" dirty="0" err="1">
                <a:solidFill>
                  <a:srgbClr val="002060"/>
                </a:solidFill>
              </a:rPr>
              <a:t>Menjelaskan</a:t>
            </a:r>
            <a:r>
              <a:rPr lang="en-US" dirty="0">
                <a:solidFill>
                  <a:srgbClr val="002060"/>
                </a:solidFill>
              </a:rPr>
              <a:t> </a:t>
            </a:r>
            <a:r>
              <a:rPr lang="en-US" dirty="0" err="1">
                <a:solidFill>
                  <a:srgbClr val="002060"/>
                </a:solidFill>
              </a:rPr>
              <a:t>konsep</a:t>
            </a:r>
            <a:r>
              <a:rPr lang="en-US" dirty="0">
                <a:solidFill>
                  <a:srgbClr val="002060"/>
                </a:solidFill>
              </a:rPr>
              <a:t> Function</a:t>
            </a:r>
            <a:endParaRPr lang="en-US" dirty="0">
              <a:solidFill>
                <a:srgbClr val="002060"/>
              </a:solidFill>
            </a:endParaRPr>
          </a:p>
          <a:p>
            <a:pPr lvl="1">
              <a:spcBef>
                <a:spcPts val="600"/>
              </a:spcBef>
              <a:buFont typeface="Wingdings" panose="05000000000000000000" pitchFamily="2" charset="2"/>
              <a:buChar char="§"/>
            </a:pPr>
            <a:r>
              <a:rPr lang="en-US" dirty="0" err="1">
                <a:solidFill>
                  <a:srgbClr val="002060"/>
                </a:solidFill>
              </a:rPr>
              <a:t>Membuat</a:t>
            </a:r>
            <a:r>
              <a:rPr lang="en-US" dirty="0">
                <a:solidFill>
                  <a:srgbClr val="002060"/>
                </a:solidFill>
              </a:rPr>
              <a:t> Function</a:t>
            </a:r>
            <a:endParaRPr lang="en-US" dirty="0">
              <a:solidFill>
                <a:srgbClr val="002060"/>
              </a:solidFill>
            </a:endParaRPr>
          </a:p>
          <a:p>
            <a:pPr lvl="1">
              <a:spcBef>
                <a:spcPts val="600"/>
              </a:spcBef>
              <a:buFont typeface="Wingdings" panose="05000000000000000000" pitchFamily="2" charset="2"/>
              <a:buChar char="§"/>
            </a:pPr>
            <a:r>
              <a:rPr lang="en-US" dirty="0" err="1">
                <a:solidFill>
                  <a:srgbClr val="002060"/>
                </a:solidFill>
              </a:rPr>
              <a:t>Menggunakan</a:t>
            </a:r>
            <a:r>
              <a:rPr lang="en-US" dirty="0">
                <a:solidFill>
                  <a:srgbClr val="002060"/>
                </a:solidFill>
              </a:rPr>
              <a:t> Function</a:t>
            </a:r>
            <a:endParaRPr lang="en-US" dirty="0">
              <a:solidFill>
                <a:srgbClr val="002060"/>
              </a:solidFill>
            </a:endParaRPr>
          </a:p>
          <a:p>
            <a:pPr lvl="1">
              <a:spcBef>
                <a:spcPts val="600"/>
              </a:spcBef>
              <a:buFont typeface="Wingdings" panose="05000000000000000000" pitchFamily="2" charset="2"/>
              <a:buChar char="§"/>
            </a:pPr>
            <a:r>
              <a:rPr lang="en-US" dirty="0" err="1">
                <a:solidFill>
                  <a:srgbClr val="002060"/>
                </a:solidFill>
              </a:rPr>
              <a:t>Menampilkan</a:t>
            </a:r>
            <a:r>
              <a:rPr lang="en-US" dirty="0">
                <a:solidFill>
                  <a:srgbClr val="002060"/>
                </a:solidFill>
              </a:rPr>
              <a:t> Function</a:t>
            </a:r>
            <a:endParaRPr lang="en-US" dirty="0">
              <a:solidFill>
                <a:srgbClr val="002060"/>
              </a:solidFill>
            </a:endParaRPr>
          </a:p>
          <a:p>
            <a:pPr lvl="1">
              <a:spcBef>
                <a:spcPts val="600"/>
              </a:spcBef>
              <a:buFont typeface="Wingdings" panose="05000000000000000000" pitchFamily="2" charset="2"/>
              <a:buChar char="§"/>
            </a:pPr>
            <a:r>
              <a:rPr lang="en-US" dirty="0" err="1">
                <a:solidFill>
                  <a:srgbClr val="002060"/>
                </a:solidFill>
              </a:rPr>
              <a:t>Menghapus</a:t>
            </a:r>
            <a:r>
              <a:rPr lang="en-US" dirty="0">
                <a:solidFill>
                  <a:srgbClr val="002060"/>
                </a:solidFill>
              </a:rPr>
              <a:t> Function</a:t>
            </a:r>
            <a:endParaRPr lang="en-US" dirty="0">
              <a:solidFill>
                <a:srgbClr val="002060"/>
              </a:solidFill>
            </a:endParaRPr>
          </a:p>
          <a:p>
            <a:pPr lvl="1">
              <a:spcBef>
                <a:spcPts val="600"/>
              </a:spcBef>
              <a:buFont typeface="Wingdings" panose="05000000000000000000" pitchFamily="2" charset="2"/>
              <a:buChar char="§"/>
            </a:pPr>
            <a:endParaRPr lang="en-US" dirty="0">
              <a:solidFill>
                <a:srgbClr val="00206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18" y="1037478"/>
            <a:ext cx="4251365" cy="809251"/>
          </a:xfrm>
        </p:spPr>
        <p:txBody>
          <a:bodyPr/>
          <a:lstStyle/>
          <a:p>
            <a:r>
              <a:rPr lang="en-US" dirty="0" err="1">
                <a:solidFill>
                  <a:srgbClr val="002060"/>
                </a:solidFill>
                <a:latin typeface="+mn-lt"/>
              </a:rPr>
              <a:t>Pembuatan</a:t>
            </a:r>
            <a:r>
              <a:rPr lang="en-US" dirty="0">
                <a:solidFill>
                  <a:srgbClr val="002060"/>
                </a:solidFill>
                <a:latin typeface="+mn-lt"/>
              </a:rPr>
              <a:t> Function </a:t>
            </a:r>
            <a:endParaRPr lang="en-US" dirty="0">
              <a:solidFill>
                <a:srgbClr val="002060"/>
              </a:solidFill>
              <a:latin typeface="+mn-lt"/>
            </a:endParaRPr>
          </a:p>
        </p:txBody>
      </p:sp>
      <p:sp>
        <p:nvSpPr>
          <p:cNvPr id="35" name="TextBox 34"/>
          <p:cNvSpPr txBox="1"/>
          <p:nvPr/>
        </p:nvSpPr>
        <p:spPr>
          <a:xfrm flipH="1">
            <a:off x="743248" y="2031386"/>
            <a:ext cx="10965546" cy="1569660"/>
          </a:xfrm>
          <a:prstGeom prst="rect">
            <a:avLst/>
          </a:prstGeom>
          <a:noFill/>
        </p:spPr>
        <p:txBody>
          <a:bodyPr wrap="square" rtlCol="0">
            <a:spAutoFit/>
          </a:bodyPr>
          <a:lstStyle/>
          <a:p>
            <a:r>
              <a:rPr lang="en-US" sz="2400" cap="all" dirty="0">
                <a:solidFill>
                  <a:srgbClr val="C00000"/>
                </a:solidFill>
              </a:rPr>
              <a:t>CREATE FUNCTION </a:t>
            </a:r>
            <a:r>
              <a:rPr lang="en-US" sz="2400" cap="all" dirty="0"/>
              <a:t>&lt;function name&gt; (&lt;parameters&gt;) </a:t>
            </a:r>
            <a:endParaRPr lang="en-US" sz="2400" cap="all" dirty="0"/>
          </a:p>
          <a:p>
            <a:r>
              <a:rPr lang="en-US" sz="2400" cap="all" dirty="0"/>
              <a:t>RETURNS &lt;return type&gt;</a:t>
            </a:r>
            <a:endParaRPr lang="en-US" sz="2400" cap="all" dirty="0"/>
          </a:p>
          <a:p>
            <a:r>
              <a:rPr lang="en-US" sz="2400" cap="all" dirty="0"/>
              <a:t>&lt;local declarations&gt;</a:t>
            </a:r>
            <a:endParaRPr lang="en-US" sz="2400" cap="all" dirty="0"/>
          </a:p>
          <a:p>
            <a:r>
              <a:rPr lang="en-US" sz="2400" cap="all" dirty="0"/>
              <a:t>&lt;function body&gt; ;</a:t>
            </a:r>
            <a:endParaRPr lang="en-ID" sz="2400" dirty="0"/>
          </a:p>
        </p:txBody>
      </p:sp>
      <p:sp>
        <p:nvSpPr>
          <p:cNvPr id="39" name="TextBox 38"/>
          <p:cNvSpPr txBox="1"/>
          <p:nvPr/>
        </p:nvSpPr>
        <p:spPr>
          <a:xfrm>
            <a:off x="743248" y="3793421"/>
            <a:ext cx="10869632" cy="2677656"/>
          </a:xfrm>
          <a:prstGeom prst="rect">
            <a:avLst/>
          </a:prstGeom>
          <a:noFill/>
        </p:spPr>
        <p:txBody>
          <a:bodyPr wrap="square" rtlCol="0">
            <a:spAutoFit/>
          </a:bodyPr>
          <a:lstStyle/>
          <a:p>
            <a:r>
              <a:rPr lang="en-US" sz="2400" dirty="0" err="1"/>
              <a:t>Secara</a:t>
            </a:r>
            <a:r>
              <a:rPr lang="en-US" sz="2400" dirty="0"/>
              <a:t> </a:t>
            </a:r>
            <a:r>
              <a:rPr lang="en-US" sz="2400" dirty="0" err="1"/>
              <a:t>umum</a:t>
            </a:r>
            <a:r>
              <a:rPr lang="en-US" sz="2400" dirty="0"/>
              <a:t>, </a:t>
            </a:r>
            <a:r>
              <a:rPr lang="en-US" sz="2400" dirty="0" err="1"/>
              <a:t>setiap</a:t>
            </a:r>
            <a:r>
              <a:rPr lang="en-US" sz="2400" dirty="0"/>
              <a:t> parameter </a:t>
            </a:r>
            <a:r>
              <a:rPr lang="en-US" sz="2400" dirty="0" err="1"/>
              <a:t>harus</a:t>
            </a:r>
            <a:r>
              <a:rPr lang="en-US" sz="2400" dirty="0"/>
              <a:t> </a:t>
            </a:r>
            <a:r>
              <a:rPr lang="en-US" sz="2400" dirty="0" err="1"/>
              <a:t>memiliki</a:t>
            </a:r>
            <a:r>
              <a:rPr lang="en-US" sz="2400" dirty="0"/>
              <a:t> </a:t>
            </a:r>
            <a:r>
              <a:rPr lang="en-US" sz="2400" dirty="0" err="1"/>
              <a:t>tipe</a:t>
            </a:r>
            <a:r>
              <a:rPr lang="en-US" sz="2400" dirty="0"/>
              <a:t> parameter yang </a:t>
            </a:r>
            <a:r>
              <a:rPr lang="en-US" sz="2400" dirty="0" err="1"/>
              <a:t>merupakan</a:t>
            </a:r>
            <a:r>
              <a:rPr lang="en-US" sz="2400" dirty="0"/>
              <a:t> salah </a:t>
            </a:r>
            <a:r>
              <a:rPr lang="en-US" sz="2400" dirty="0" err="1"/>
              <a:t>satu</a:t>
            </a:r>
            <a:r>
              <a:rPr lang="en-US" sz="2400" dirty="0"/>
              <a:t> </a:t>
            </a:r>
            <a:r>
              <a:rPr lang="en-US" sz="2400" dirty="0" err="1"/>
              <a:t>tipe</a:t>
            </a:r>
            <a:r>
              <a:rPr lang="en-US" sz="2400" dirty="0"/>
              <a:t> data SQL. </a:t>
            </a:r>
            <a:r>
              <a:rPr lang="en-US" sz="2400" dirty="0" err="1"/>
              <a:t>Setiap</a:t>
            </a:r>
            <a:r>
              <a:rPr lang="en-US" sz="2400" dirty="0"/>
              <a:t> parameter juga </a:t>
            </a:r>
            <a:r>
              <a:rPr lang="en-US" sz="2400" dirty="0" err="1"/>
              <a:t>harus</a:t>
            </a:r>
            <a:r>
              <a:rPr lang="en-US" sz="2400" dirty="0"/>
              <a:t> </a:t>
            </a:r>
            <a:r>
              <a:rPr lang="en-US" sz="2400" dirty="0" err="1"/>
              <a:t>memiliki</a:t>
            </a:r>
            <a:r>
              <a:rPr lang="en-US" sz="2400" dirty="0"/>
              <a:t> mode parameter, </a:t>
            </a:r>
            <a:r>
              <a:rPr lang="en-US" sz="2400" dirty="0" err="1"/>
              <a:t>yaitu</a:t>
            </a:r>
            <a:r>
              <a:rPr lang="en-US" sz="2400" dirty="0"/>
              <a:t> salah </a:t>
            </a:r>
            <a:r>
              <a:rPr lang="en-US" sz="2400" dirty="0" err="1"/>
              <a:t>satu</a:t>
            </a:r>
            <a:r>
              <a:rPr lang="en-US" sz="2400" dirty="0"/>
              <a:t> </a:t>
            </a:r>
            <a:r>
              <a:rPr lang="en-US" sz="2400" dirty="0" err="1"/>
              <a:t>dari</a:t>
            </a:r>
            <a:r>
              <a:rPr lang="en-US" sz="2400" dirty="0"/>
              <a:t> IN, OUT, </a:t>
            </a:r>
            <a:r>
              <a:rPr lang="en-US" sz="2400" dirty="0" err="1"/>
              <a:t>atau</a:t>
            </a:r>
            <a:r>
              <a:rPr lang="en-US" sz="2400" dirty="0"/>
              <a:t> INOUT. Hal </a:t>
            </a:r>
            <a:r>
              <a:rPr lang="en-US" sz="2400" dirty="0" err="1"/>
              <a:t>ini</a:t>
            </a:r>
            <a:r>
              <a:rPr lang="en-US" sz="2400" dirty="0"/>
              <a:t> </a:t>
            </a:r>
            <a:r>
              <a:rPr lang="en-US" sz="2400" dirty="0" err="1"/>
              <a:t>sesuai</a:t>
            </a:r>
            <a:r>
              <a:rPr lang="en-US" sz="2400" dirty="0"/>
              <a:t> </a:t>
            </a:r>
            <a:r>
              <a:rPr lang="en-US" sz="2400" dirty="0" err="1"/>
              <a:t>dengan</a:t>
            </a:r>
            <a:r>
              <a:rPr lang="en-US" sz="2400" dirty="0"/>
              <a:t> parameter yang </a:t>
            </a:r>
            <a:r>
              <a:rPr lang="en-US" sz="2400" dirty="0" err="1"/>
              <a:t>nilainya</a:t>
            </a:r>
            <a:r>
              <a:rPr lang="en-US" sz="2400" dirty="0"/>
              <a:t> </a:t>
            </a:r>
            <a:r>
              <a:rPr lang="en-US" sz="2400" dirty="0" err="1"/>
              <a:t>merupakan</a:t>
            </a:r>
            <a:r>
              <a:rPr lang="en-US" sz="2400" dirty="0"/>
              <a:t> input </a:t>
            </a:r>
            <a:r>
              <a:rPr lang="en-US" sz="2400" dirty="0" err="1"/>
              <a:t>saja</a:t>
            </a:r>
            <a:r>
              <a:rPr lang="en-US" sz="2400" dirty="0"/>
              <a:t>, output (</a:t>
            </a:r>
            <a:r>
              <a:rPr lang="en-US" sz="2400" dirty="0" err="1"/>
              <a:t>dikembalikan</a:t>
            </a:r>
            <a:r>
              <a:rPr lang="en-US" sz="2400" dirty="0"/>
              <a:t>) </a:t>
            </a:r>
            <a:r>
              <a:rPr lang="en-US" sz="2400" dirty="0" err="1"/>
              <a:t>saja</a:t>
            </a:r>
            <a:r>
              <a:rPr lang="en-US" sz="2400" dirty="0"/>
              <a:t>, </a:t>
            </a:r>
            <a:r>
              <a:rPr lang="en-US" sz="2400" dirty="0" err="1"/>
              <a:t>atau</a:t>
            </a:r>
            <a:r>
              <a:rPr lang="en-US" sz="2400" dirty="0"/>
              <a:t> input dan output.</a:t>
            </a:r>
            <a:endParaRPr lang="en-US" sz="2400" dirty="0"/>
          </a:p>
          <a:p>
            <a:endParaRPr lang="en-US" sz="2400" dirty="0"/>
          </a:p>
          <a:p>
            <a:r>
              <a:rPr lang="en-US" sz="2400" dirty="0"/>
              <a:t>Badan </a:t>
            </a:r>
            <a:r>
              <a:rPr lang="en-US" sz="2400" dirty="0" err="1"/>
              <a:t>fungsi</a:t>
            </a:r>
            <a:r>
              <a:rPr lang="en-US" sz="2400" dirty="0"/>
              <a:t> </a:t>
            </a:r>
            <a:r>
              <a:rPr lang="en-US" sz="2400" dirty="0" err="1"/>
              <a:t>berisi</a:t>
            </a:r>
            <a:r>
              <a:rPr lang="en-US" sz="2400" dirty="0"/>
              <a:t> </a:t>
            </a:r>
            <a:r>
              <a:rPr lang="en-US" sz="2400" dirty="0" err="1"/>
              <a:t>kumpulan</a:t>
            </a:r>
            <a:r>
              <a:rPr lang="en-US" sz="2400" dirty="0"/>
              <a:t> </a:t>
            </a:r>
            <a:r>
              <a:rPr lang="en-US" sz="2400" dirty="0" err="1"/>
              <a:t>perintal</a:t>
            </a:r>
            <a:r>
              <a:rPr lang="en-US" sz="2400" dirty="0"/>
              <a:t> SQL yang  </a:t>
            </a:r>
            <a:r>
              <a:rPr lang="en-US" sz="2400" dirty="0" err="1"/>
              <a:t>merupakan</a:t>
            </a:r>
            <a:r>
              <a:rPr lang="en-US" sz="2400" dirty="0"/>
              <a:t> </a:t>
            </a:r>
            <a:r>
              <a:rPr lang="en-US" sz="2400" dirty="0" err="1"/>
              <a:t>isi</a:t>
            </a:r>
            <a:r>
              <a:rPr lang="en-US" sz="2400" dirty="0"/>
              <a:t> </a:t>
            </a:r>
            <a:r>
              <a:rPr lang="en-US" sz="2400" dirty="0" err="1"/>
              <a:t>dari</a:t>
            </a:r>
            <a:r>
              <a:rPr lang="en-US" sz="2400" dirty="0"/>
              <a:t> function. Bagian </a:t>
            </a:r>
            <a:r>
              <a:rPr lang="en-US" sz="2400" dirty="0" err="1"/>
              <a:t>ini</a:t>
            </a:r>
            <a:r>
              <a:rPr lang="en-US" sz="2400" dirty="0"/>
              <a:t> </a:t>
            </a:r>
            <a:r>
              <a:rPr lang="en-US" sz="2400" dirty="0" err="1"/>
              <a:t>ditandai</a:t>
            </a:r>
            <a:r>
              <a:rPr lang="en-US" sz="2400" dirty="0"/>
              <a:t> </a:t>
            </a:r>
            <a:r>
              <a:rPr lang="en-US" sz="2400" dirty="0" err="1"/>
              <a:t>dengan</a:t>
            </a:r>
            <a:r>
              <a:rPr lang="en-US" sz="2400" dirty="0"/>
              <a:t> block statement </a:t>
            </a:r>
            <a:r>
              <a:rPr lang="en-US" sz="2400" dirty="0" err="1"/>
              <a:t>yaitu</a:t>
            </a:r>
            <a:r>
              <a:rPr lang="en-US" sz="2400" dirty="0"/>
              <a:t> BEGIN … END</a:t>
            </a:r>
            <a:endParaRPr lang="en-ID"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deterministik  vs nondeterministik </a:t>
            </a:r>
            <a:endParaRPr lang="en-US"/>
          </a:p>
        </p:txBody>
      </p:sp>
      <p:sp>
        <p:nvSpPr>
          <p:cNvPr id="3" name="Content Placeholder 2"/>
          <p:cNvSpPr>
            <a:spLocks noGrp="1"/>
          </p:cNvSpPr>
          <p:nvPr>
            <p:ph idx="1"/>
          </p:nvPr>
        </p:nvSpPr>
        <p:spPr/>
        <p:txBody>
          <a:bodyPr>
            <a:normAutofit lnSpcReduction="10000"/>
          </a:bodyPr>
          <a:p>
            <a:r>
              <a:rPr lang="en-US"/>
              <a:t>Fungsi deterministik selalu memberikan hasil yang sama jika diberi nilai masukan yang sama,fungsi deterministik yang menggunakan kolom tabel sebagai argumen harus dievaluasi setiap kali kolom tersebut mengubah nilainya. </a:t>
            </a:r>
            <a:endParaRPr lang="en-US"/>
          </a:p>
          <a:p>
            <a:r>
              <a:rPr lang="en-US"/>
              <a:t>Fungsi nondeterministik dapat memberikan hasil yang berbeda setiap kali dipanggil, meskipun nilai masukan yang diberikan sama.,Fungsi nondeterministik dapat mempengaruhi kinerja kueri. Misalnya, beberapa pengoptimalan mungkin tidak tersedia, atau mungkin diperlukan lebih banyak penguncian.</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18" y="1037478"/>
            <a:ext cx="4251365" cy="809251"/>
          </a:xfrm>
        </p:spPr>
        <p:txBody>
          <a:bodyPr/>
          <a:lstStyle/>
          <a:p>
            <a:r>
              <a:rPr lang="en-US" dirty="0" err="1">
                <a:solidFill>
                  <a:srgbClr val="002060"/>
                </a:solidFill>
                <a:latin typeface="+mn-lt"/>
              </a:rPr>
              <a:t>Memanggil</a:t>
            </a:r>
            <a:r>
              <a:rPr lang="en-US" dirty="0">
                <a:solidFill>
                  <a:srgbClr val="002060"/>
                </a:solidFill>
                <a:latin typeface="+mn-lt"/>
              </a:rPr>
              <a:t> Function </a:t>
            </a:r>
            <a:endParaRPr lang="en-US" dirty="0">
              <a:solidFill>
                <a:srgbClr val="002060"/>
              </a:solidFill>
              <a:latin typeface="+mn-lt"/>
            </a:endParaRPr>
          </a:p>
        </p:txBody>
      </p:sp>
      <p:sp>
        <p:nvSpPr>
          <p:cNvPr id="35" name="TextBox 34"/>
          <p:cNvSpPr txBox="1"/>
          <p:nvPr/>
        </p:nvSpPr>
        <p:spPr>
          <a:xfrm flipH="1">
            <a:off x="743248" y="2031386"/>
            <a:ext cx="10965546" cy="461665"/>
          </a:xfrm>
          <a:prstGeom prst="rect">
            <a:avLst/>
          </a:prstGeom>
          <a:noFill/>
        </p:spPr>
        <p:txBody>
          <a:bodyPr wrap="square" rtlCol="0">
            <a:spAutoFit/>
          </a:bodyPr>
          <a:lstStyle/>
          <a:p>
            <a:r>
              <a:rPr lang="en-US" sz="2400" dirty="0">
                <a:solidFill>
                  <a:srgbClr val="C00000"/>
                </a:solidFill>
                <a:latin typeface="AkzidenzGroteskBE"/>
              </a:rPr>
              <a:t>SELECT</a:t>
            </a:r>
            <a:r>
              <a:rPr lang="en-US" sz="2400" dirty="0">
                <a:solidFill>
                  <a:srgbClr val="0E0913"/>
                </a:solidFill>
                <a:effectLst/>
                <a:latin typeface="AkzidenzGroteskBE"/>
              </a:rPr>
              <a:t> &lt;function name&gt;;</a:t>
            </a:r>
            <a:endParaRPr lang="en-US" sz="2400" dirty="0"/>
          </a:p>
        </p:txBody>
      </p:sp>
      <p:sp>
        <p:nvSpPr>
          <p:cNvPr id="39" name="TextBox 38"/>
          <p:cNvSpPr txBox="1"/>
          <p:nvPr/>
        </p:nvSpPr>
        <p:spPr>
          <a:xfrm>
            <a:off x="661184" y="2947601"/>
            <a:ext cx="10869632" cy="1200329"/>
          </a:xfrm>
          <a:prstGeom prst="rect">
            <a:avLst/>
          </a:prstGeom>
          <a:noFill/>
        </p:spPr>
        <p:txBody>
          <a:bodyPr wrap="square" rtlCol="0">
            <a:spAutoFit/>
          </a:bodyPr>
          <a:lstStyle/>
          <a:p>
            <a:r>
              <a:rPr lang="en-US" sz="2400" dirty="0"/>
              <a:t>Karena </a:t>
            </a:r>
            <a:r>
              <a:rPr lang="en-US" sz="2400" dirty="0" err="1"/>
              <a:t>prosedur</a:t>
            </a:r>
            <a:r>
              <a:rPr lang="en-US" sz="2400" dirty="0"/>
              <a:t> dan </a:t>
            </a:r>
            <a:r>
              <a:rPr lang="en-US" sz="2400" dirty="0" err="1"/>
              <a:t>fungsi</a:t>
            </a:r>
            <a:r>
              <a:rPr lang="en-US" sz="2400" dirty="0"/>
              <a:t> </a:t>
            </a:r>
            <a:r>
              <a:rPr lang="en-US" sz="2400" dirty="0" err="1"/>
              <a:t>disimpan</a:t>
            </a:r>
            <a:r>
              <a:rPr lang="en-US" sz="2400" dirty="0"/>
              <a:t> </a:t>
            </a:r>
            <a:r>
              <a:rPr lang="en-US" sz="2400" dirty="0" err="1"/>
              <a:t>secara</a:t>
            </a:r>
            <a:r>
              <a:rPr lang="en-US" sz="2400" dirty="0"/>
              <a:t> </a:t>
            </a:r>
            <a:r>
              <a:rPr lang="en-US" sz="2400" dirty="0" err="1"/>
              <a:t>persisten</a:t>
            </a:r>
            <a:r>
              <a:rPr lang="en-US" sz="2400" dirty="0"/>
              <a:t> oleh DBMS, </a:t>
            </a:r>
            <a:r>
              <a:rPr lang="en-US" sz="2400" dirty="0" err="1"/>
              <a:t>maka</a:t>
            </a:r>
            <a:r>
              <a:rPr lang="en-US" sz="2400" dirty="0"/>
              <a:t> </a:t>
            </a:r>
            <a:r>
              <a:rPr lang="en-US" sz="2400" dirty="0" err="1"/>
              <a:t>seharusnya</a:t>
            </a:r>
            <a:r>
              <a:rPr lang="en-US" sz="2400" dirty="0"/>
              <a:t> </a:t>
            </a:r>
            <a:r>
              <a:rPr lang="en-US" sz="2400" dirty="0" err="1"/>
              <a:t>dimungkinkan</a:t>
            </a:r>
            <a:r>
              <a:rPr lang="en-US" sz="2400" dirty="0"/>
              <a:t> </a:t>
            </a:r>
            <a:r>
              <a:rPr lang="en-US" sz="2400" dirty="0" err="1"/>
              <a:t>untuk</a:t>
            </a:r>
            <a:r>
              <a:rPr lang="en-US" sz="2400" dirty="0"/>
              <a:t> </a:t>
            </a:r>
            <a:r>
              <a:rPr lang="en-US" sz="2400" dirty="0" err="1"/>
              <a:t>memanggilnya</a:t>
            </a:r>
            <a:r>
              <a:rPr lang="en-US" sz="2400" dirty="0"/>
              <a:t> </a:t>
            </a:r>
            <a:r>
              <a:rPr lang="en-US" sz="2400" dirty="0" err="1"/>
              <a:t>dari</a:t>
            </a:r>
            <a:r>
              <a:rPr lang="en-US" sz="2400" dirty="0"/>
              <a:t> </a:t>
            </a:r>
            <a:r>
              <a:rPr lang="en-US" sz="2400" dirty="0" err="1"/>
              <a:t>berbagai</a:t>
            </a:r>
            <a:r>
              <a:rPr lang="en-US" sz="2400" dirty="0"/>
              <a:t> </a:t>
            </a:r>
            <a:r>
              <a:rPr lang="en-US" sz="2400" dirty="0" err="1"/>
              <a:t>antarmuka</a:t>
            </a:r>
            <a:r>
              <a:rPr lang="en-US" sz="2400" dirty="0"/>
              <a:t> SQL dan </a:t>
            </a:r>
            <a:r>
              <a:rPr lang="en-US" sz="2400" dirty="0" err="1"/>
              <a:t>teknik</a:t>
            </a:r>
            <a:r>
              <a:rPr lang="en-US" sz="2400" dirty="0"/>
              <a:t> </a:t>
            </a:r>
            <a:r>
              <a:rPr lang="en-US" sz="2400" dirty="0" err="1"/>
              <a:t>pemrograman</a:t>
            </a:r>
            <a:r>
              <a:rPr lang="en-US" sz="2400" dirty="0"/>
              <a:t>.</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18" y="1037478"/>
            <a:ext cx="4251365" cy="809251"/>
          </a:xfrm>
        </p:spPr>
        <p:txBody>
          <a:bodyPr/>
          <a:lstStyle/>
          <a:p>
            <a:r>
              <a:rPr lang="en-US" dirty="0" err="1">
                <a:solidFill>
                  <a:srgbClr val="002060"/>
                </a:solidFill>
                <a:latin typeface="+mn-lt"/>
              </a:rPr>
              <a:t>Contoh</a:t>
            </a:r>
            <a:r>
              <a:rPr lang="en-US" dirty="0">
                <a:solidFill>
                  <a:srgbClr val="002060"/>
                </a:solidFill>
                <a:latin typeface="+mn-lt"/>
              </a:rPr>
              <a:t> Function </a:t>
            </a:r>
            <a:endParaRPr lang="en-US" dirty="0">
              <a:solidFill>
                <a:srgbClr val="002060"/>
              </a:solidFill>
              <a:latin typeface="+mn-lt"/>
            </a:endParaRPr>
          </a:p>
        </p:txBody>
      </p:sp>
      <p:graphicFrame>
        <p:nvGraphicFramePr>
          <p:cNvPr id="8" name="Object 7"/>
          <p:cNvGraphicFramePr>
            <a:graphicFrameLocks noChangeAspect="1"/>
          </p:cNvGraphicFramePr>
          <p:nvPr/>
        </p:nvGraphicFramePr>
        <p:xfrm>
          <a:off x="617518" y="2025502"/>
          <a:ext cx="3596300" cy="2340758"/>
        </p:xfrm>
        <a:graphic>
          <a:graphicData uri="http://schemas.openxmlformats.org/presentationml/2006/ole">
            <mc:AlternateContent xmlns:mc="http://schemas.openxmlformats.org/markup-compatibility/2006">
              <mc:Choice xmlns:v="urn:schemas-microsoft-com:vml" Requires="v">
                <p:oleObj spid="_x0000_s0" name="Bitmap Image" r:id="rId1" imgW="7038975" imgH="4581525" progId="PBrush">
                  <p:embed/>
                </p:oleObj>
              </mc:Choice>
              <mc:Fallback>
                <p:oleObj name="Bitmap Image" r:id="rId1" imgW="7038975" imgH="4581525" progId="PBrush">
                  <p:embed/>
                  <p:pic>
                    <p:nvPicPr>
                      <p:cNvPr id="0" name="Object 7"/>
                      <p:cNvPicPr/>
                      <p:nvPr/>
                    </p:nvPicPr>
                    <p:blipFill>
                      <a:blip r:embed="rId2"/>
                      <a:stretch>
                        <a:fillRect/>
                      </a:stretch>
                    </p:blipFill>
                    <p:spPr>
                      <a:xfrm>
                        <a:off x="617518" y="2025502"/>
                        <a:ext cx="3596300" cy="2340758"/>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4272302" y="1258233"/>
          <a:ext cx="7637757" cy="2963862"/>
        </p:xfrm>
        <a:graphic>
          <a:graphicData uri="http://schemas.openxmlformats.org/presentationml/2006/ole">
            <mc:AlternateContent xmlns:mc="http://schemas.openxmlformats.org/markup-compatibility/2006">
              <mc:Choice xmlns:v="urn:schemas-microsoft-com:vml" Requires="v">
                <p:oleObj spid="_x0000_s3" name="Bitmap Image" r:id="rId3" imgW="16278225" imgH="3743325" progId="PBrush">
                  <p:embed/>
                </p:oleObj>
              </mc:Choice>
              <mc:Fallback>
                <p:oleObj name="Bitmap Image" r:id="rId3" imgW="16278225" imgH="3743325" progId="PBrush">
                  <p:embed/>
                  <p:pic>
                    <p:nvPicPr>
                      <p:cNvPr id="0" name="Object 9"/>
                      <p:cNvPicPr/>
                      <p:nvPr/>
                    </p:nvPicPr>
                    <p:blipFill>
                      <a:blip r:embed="rId4"/>
                      <a:stretch>
                        <a:fillRect/>
                      </a:stretch>
                    </p:blipFill>
                    <p:spPr>
                      <a:xfrm>
                        <a:off x="4272302" y="1258233"/>
                        <a:ext cx="7637757" cy="2963862"/>
                      </a:xfrm>
                      <a:prstGeom prst="rect">
                        <a:avLst/>
                      </a:prstGeom>
                    </p:spPr>
                  </p:pic>
                </p:oleObj>
              </mc:Fallback>
            </mc:AlternateContent>
          </a:graphicData>
        </a:graphic>
      </p:graphicFrame>
      <p:sp>
        <p:nvSpPr>
          <p:cNvPr id="11" name="TextBox 10"/>
          <p:cNvSpPr txBox="1"/>
          <p:nvPr/>
        </p:nvSpPr>
        <p:spPr>
          <a:xfrm>
            <a:off x="559034" y="1656170"/>
            <a:ext cx="3139440" cy="369332"/>
          </a:xfrm>
          <a:prstGeom prst="rect">
            <a:avLst/>
          </a:prstGeom>
          <a:noFill/>
        </p:spPr>
        <p:txBody>
          <a:bodyPr wrap="square" rtlCol="0">
            <a:spAutoFit/>
          </a:bodyPr>
          <a:lstStyle/>
          <a:p>
            <a:r>
              <a:rPr lang="en-US" dirty="0" err="1"/>
              <a:t>Tabel</a:t>
            </a:r>
            <a:r>
              <a:rPr lang="en-US" dirty="0"/>
              <a:t> </a:t>
            </a:r>
            <a:r>
              <a:rPr lang="en-US" dirty="0" err="1"/>
              <a:t>Siswa</a:t>
            </a:r>
            <a:endParaRPr lang="en-ID" dirty="0"/>
          </a:p>
        </p:txBody>
      </p:sp>
      <p:sp>
        <p:nvSpPr>
          <p:cNvPr id="12" name="TextBox 11"/>
          <p:cNvSpPr txBox="1"/>
          <p:nvPr/>
        </p:nvSpPr>
        <p:spPr>
          <a:xfrm>
            <a:off x="4773888" y="4322549"/>
            <a:ext cx="3139440" cy="369332"/>
          </a:xfrm>
          <a:prstGeom prst="rect">
            <a:avLst/>
          </a:prstGeom>
          <a:noFill/>
        </p:spPr>
        <p:txBody>
          <a:bodyPr wrap="square" rtlCol="0">
            <a:spAutoFit/>
          </a:bodyPr>
          <a:lstStyle/>
          <a:p>
            <a:r>
              <a:rPr lang="en-US" dirty="0" err="1"/>
              <a:t>Perintah</a:t>
            </a:r>
            <a:r>
              <a:rPr lang="en-US" dirty="0"/>
              <a:t> </a:t>
            </a:r>
            <a:r>
              <a:rPr lang="en-US" dirty="0" err="1"/>
              <a:t>Memanggil</a:t>
            </a:r>
            <a:r>
              <a:rPr lang="en-US" dirty="0"/>
              <a:t> Function :</a:t>
            </a:r>
            <a:endParaRPr lang="en-ID" dirty="0"/>
          </a:p>
        </p:txBody>
      </p:sp>
      <p:sp>
        <p:nvSpPr>
          <p:cNvPr id="14" name="TextBox 13"/>
          <p:cNvSpPr txBox="1"/>
          <p:nvPr/>
        </p:nvSpPr>
        <p:spPr>
          <a:xfrm>
            <a:off x="4213818" y="880716"/>
            <a:ext cx="3139440" cy="369332"/>
          </a:xfrm>
          <a:prstGeom prst="rect">
            <a:avLst/>
          </a:prstGeom>
          <a:noFill/>
        </p:spPr>
        <p:txBody>
          <a:bodyPr wrap="square" rtlCol="0">
            <a:spAutoFit/>
          </a:bodyPr>
          <a:lstStyle/>
          <a:p>
            <a:r>
              <a:rPr lang="en-US" dirty="0" err="1"/>
              <a:t>Perintah</a:t>
            </a:r>
            <a:r>
              <a:rPr lang="en-US" dirty="0"/>
              <a:t> </a:t>
            </a:r>
            <a:r>
              <a:rPr lang="en-US" dirty="0" err="1"/>
              <a:t>Membuat</a:t>
            </a:r>
            <a:r>
              <a:rPr lang="en-US" dirty="0"/>
              <a:t> Function :</a:t>
            </a:r>
            <a:endParaRPr lang="en-ID" dirty="0"/>
          </a:p>
        </p:txBody>
      </p:sp>
      <p:graphicFrame>
        <p:nvGraphicFramePr>
          <p:cNvPr id="15" name="Object 14"/>
          <p:cNvGraphicFramePr>
            <a:graphicFrameLocks noChangeAspect="1"/>
          </p:cNvGraphicFramePr>
          <p:nvPr/>
        </p:nvGraphicFramePr>
        <p:xfrm>
          <a:off x="4887298" y="4686907"/>
          <a:ext cx="4118272" cy="1789457"/>
        </p:xfrm>
        <a:graphic>
          <a:graphicData uri="http://schemas.openxmlformats.org/presentationml/2006/ole">
            <mc:AlternateContent xmlns:mc="http://schemas.openxmlformats.org/markup-compatibility/2006">
              <mc:Choice xmlns:v="urn:schemas-microsoft-com:vml" Requires="v">
                <p:oleObj spid="_x0000_s4" name="Bitmap Image" r:id="rId5" imgW="7781925" imgH="3381375" progId="PBrush">
                  <p:embed/>
                </p:oleObj>
              </mc:Choice>
              <mc:Fallback>
                <p:oleObj name="Bitmap Image" r:id="rId5" imgW="7781925" imgH="3381375" progId="PBrush">
                  <p:embed/>
                  <p:pic>
                    <p:nvPicPr>
                      <p:cNvPr id="0" name="Object 14"/>
                      <p:cNvPicPr/>
                      <p:nvPr/>
                    </p:nvPicPr>
                    <p:blipFill>
                      <a:blip r:embed="rId6"/>
                      <a:stretch>
                        <a:fillRect/>
                      </a:stretch>
                    </p:blipFill>
                    <p:spPr>
                      <a:xfrm>
                        <a:off x="4887298" y="4686907"/>
                        <a:ext cx="4118272" cy="1789457"/>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18" y="694578"/>
            <a:ext cx="4251365" cy="809251"/>
          </a:xfrm>
        </p:spPr>
        <p:txBody>
          <a:bodyPr/>
          <a:lstStyle/>
          <a:p>
            <a:r>
              <a:rPr lang="en-US" dirty="0" err="1">
                <a:solidFill>
                  <a:srgbClr val="002060"/>
                </a:solidFill>
                <a:latin typeface="+mn-lt"/>
              </a:rPr>
              <a:t>Contoh</a:t>
            </a:r>
            <a:r>
              <a:rPr lang="en-US" dirty="0">
                <a:solidFill>
                  <a:srgbClr val="002060"/>
                </a:solidFill>
                <a:latin typeface="+mn-lt"/>
              </a:rPr>
              <a:t> #1</a:t>
            </a:r>
            <a:endParaRPr lang="en-US" dirty="0">
              <a:solidFill>
                <a:srgbClr val="002060"/>
              </a:solidFill>
              <a:latin typeface="+mn-lt"/>
            </a:endParaRPr>
          </a:p>
        </p:txBody>
      </p:sp>
      <p:graphicFrame>
        <p:nvGraphicFramePr>
          <p:cNvPr id="3" name="Object 2"/>
          <p:cNvGraphicFramePr>
            <a:graphicFrameLocks noChangeAspect="1"/>
          </p:cNvGraphicFramePr>
          <p:nvPr/>
        </p:nvGraphicFramePr>
        <p:xfrm>
          <a:off x="789304" y="1503828"/>
          <a:ext cx="7526921" cy="4394051"/>
        </p:xfrm>
        <a:graphic>
          <a:graphicData uri="http://schemas.openxmlformats.org/presentationml/2006/ole">
            <mc:AlternateContent xmlns:mc="http://schemas.openxmlformats.org/markup-compatibility/2006">
              <mc:Choice xmlns:v="urn:schemas-microsoft-com:vml" Requires="v">
                <p:oleObj spid="_x0000_s4" name="Bitmap Image" r:id="rId1" imgW="8924925" imgH="5210175" progId="PBrush">
                  <p:embed/>
                </p:oleObj>
              </mc:Choice>
              <mc:Fallback>
                <p:oleObj name="Bitmap Image" r:id="rId1" imgW="8924925" imgH="5210175" progId="PBrush">
                  <p:embed/>
                  <p:pic>
                    <p:nvPicPr>
                      <p:cNvPr id="0" name="Picture 3"/>
                      <p:cNvPicPr/>
                      <p:nvPr/>
                    </p:nvPicPr>
                    <p:blipFill>
                      <a:blip r:embed="rId2"/>
                      <a:stretch>
                        <a:fillRect/>
                      </a:stretch>
                    </p:blipFill>
                    <p:spPr>
                      <a:xfrm>
                        <a:off x="789304" y="1503828"/>
                        <a:ext cx="7526921" cy="4394051"/>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18" y="694578"/>
            <a:ext cx="4251365" cy="809251"/>
          </a:xfrm>
        </p:spPr>
        <p:txBody>
          <a:bodyPr/>
          <a:lstStyle/>
          <a:p>
            <a:r>
              <a:rPr lang="en-US" dirty="0" err="1">
                <a:solidFill>
                  <a:srgbClr val="002060"/>
                </a:solidFill>
                <a:latin typeface="+mn-lt"/>
              </a:rPr>
              <a:t>Contoh</a:t>
            </a:r>
            <a:r>
              <a:rPr lang="en-US" dirty="0">
                <a:solidFill>
                  <a:srgbClr val="002060"/>
                </a:solidFill>
                <a:latin typeface="+mn-lt"/>
              </a:rPr>
              <a:t> #2</a:t>
            </a:r>
            <a:endParaRPr lang="en-US" dirty="0">
              <a:solidFill>
                <a:srgbClr val="002060"/>
              </a:solidFill>
              <a:latin typeface="+mn-lt"/>
            </a:endParaRPr>
          </a:p>
        </p:txBody>
      </p:sp>
      <p:graphicFrame>
        <p:nvGraphicFramePr>
          <p:cNvPr id="4" name="Object 3"/>
          <p:cNvGraphicFramePr>
            <a:graphicFrameLocks noChangeAspect="1"/>
          </p:cNvGraphicFramePr>
          <p:nvPr/>
        </p:nvGraphicFramePr>
        <p:xfrm>
          <a:off x="839808" y="1952308"/>
          <a:ext cx="7092612" cy="3384550"/>
        </p:xfrm>
        <a:graphic>
          <a:graphicData uri="http://schemas.openxmlformats.org/presentationml/2006/ole">
            <mc:AlternateContent xmlns:mc="http://schemas.openxmlformats.org/markup-compatibility/2006">
              <mc:Choice xmlns:v="urn:schemas-microsoft-com:vml" Requires="v">
                <p:oleObj spid="_x0000_s3" name="Bitmap Image" r:id="rId1" imgW="12087225" imgH="5076825" progId="PBrush">
                  <p:embed/>
                </p:oleObj>
              </mc:Choice>
              <mc:Fallback>
                <p:oleObj name="Bitmap Image" r:id="rId1" imgW="12087225" imgH="5076825" progId="PBrush">
                  <p:embed/>
                  <p:pic>
                    <p:nvPicPr>
                      <p:cNvPr id="0" name="Picture 2"/>
                      <p:cNvPicPr/>
                      <p:nvPr/>
                    </p:nvPicPr>
                    <p:blipFill>
                      <a:blip r:embed="rId2"/>
                      <a:stretch>
                        <a:fillRect/>
                      </a:stretch>
                    </p:blipFill>
                    <p:spPr>
                      <a:xfrm>
                        <a:off x="839808" y="1952308"/>
                        <a:ext cx="7092612" cy="3384550"/>
                      </a:xfrm>
                      <a:prstGeom prst="rect">
                        <a:avLst/>
                      </a:prstGeom>
                    </p:spPr>
                  </p:pic>
                </p:oleObj>
              </mc:Fallback>
            </mc:AlternateContent>
          </a:graphicData>
        </a:graphic>
      </p:graphicFrame>
      <p:sp>
        <p:nvSpPr>
          <p:cNvPr id="5" name="TextBox 4"/>
          <p:cNvSpPr txBox="1"/>
          <p:nvPr/>
        </p:nvSpPr>
        <p:spPr>
          <a:xfrm>
            <a:off x="754380" y="1469539"/>
            <a:ext cx="6412230" cy="461665"/>
          </a:xfrm>
          <a:prstGeom prst="rect">
            <a:avLst/>
          </a:prstGeom>
          <a:noFill/>
        </p:spPr>
        <p:txBody>
          <a:bodyPr wrap="square" rtlCol="0">
            <a:spAutoFit/>
          </a:bodyPr>
          <a:lstStyle/>
          <a:p>
            <a:r>
              <a:rPr lang="en-US" sz="2400" dirty="0" err="1"/>
              <a:t>Menghitung</a:t>
            </a:r>
            <a:r>
              <a:rPr lang="en-US" sz="2400" dirty="0"/>
              <a:t> </a:t>
            </a:r>
            <a:r>
              <a:rPr lang="en-US" sz="2400" dirty="0" err="1"/>
              <a:t>disknon</a:t>
            </a:r>
            <a:r>
              <a:rPr lang="en-US" sz="2400" dirty="0"/>
              <a:t> </a:t>
            </a:r>
            <a:r>
              <a:rPr lang="en-US" sz="2400" dirty="0" err="1"/>
              <a:t>dengan</a:t>
            </a:r>
            <a:r>
              <a:rPr lang="en-US" sz="2400" dirty="0"/>
              <a:t> </a:t>
            </a:r>
            <a:r>
              <a:rPr lang="en-US" sz="2400" dirty="0" err="1"/>
              <a:t>menggunakan</a:t>
            </a:r>
            <a:r>
              <a:rPr lang="en-US" sz="2400" dirty="0"/>
              <a:t> CASE  </a:t>
            </a:r>
            <a:endParaRPr lang="en-ID" sz="2400" dirty="0"/>
          </a:p>
        </p:txBody>
      </p:sp>
      <p:graphicFrame>
        <p:nvGraphicFramePr>
          <p:cNvPr id="6" name="Object 5"/>
          <p:cNvGraphicFramePr>
            <a:graphicFrameLocks noChangeAspect="1"/>
          </p:cNvGraphicFramePr>
          <p:nvPr/>
        </p:nvGraphicFramePr>
        <p:xfrm>
          <a:off x="8074998" y="1963907"/>
          <a:ext cx="3995082" cy="1949450"/>
        </p:xfrm>
        <a:graphic>
          <a:graphicData uri="http://schemas.openxmlformats.org/presentationml/2006/ole">
            <mc:AlternateContent xmlns:mc="http://schemas.openxmlformats.org/markup-compatibility/2006">
              <mc:Choice xmlns:v="urn:schemas-microsoft-com:vml" Requires="v">
                <p:oleObj spid="_x0000_s7" name="Bitmap Image" r:id="rId3" imgW="6772275" imgH="2924175" progId="PBrush">
                  <p:embed/>
                </p:oleObj>
              </mc:Choice>
              <mc:Fallback>
                <p:oleObj name="Bitmap Image" r:id="rId3" imgW="6772275" imgH="2924175" progId="PBrush">
                  <p:embed/>
                  <p:pic>
                    <p:nvPicPr>
                      <p:cNvPr id="0" name="Picture 6"/>
                      <p:cNvPicPr/>
                      <p:nvPr/>
                    </p:nvPicPr>
                    <p:blipFill>
                      <a:blip r:embed="rId4"/>
                      <a:stretch>
                        <a:fillRect/>
                      </a:stretch>
                    </p:blipFill>
                    <p:spPr>
                      <a:xfrm>
                        <a:off x="8074998" y="1963907"/>
                        <a:ext cx="3995082" cy="1949450"/>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18" y="694578"/>
            <a:ext cx="4251365" cy="809251"/>
          </a:xfrm>
        </p:spPr>
        <p:txBody>
          <a:bodyPr/>
          <a:lstStyle/>
          <a:p>
            <a:r>
              <a:rPr lang="en-US" dirty="0" err="1">
                <a:solidFill>
                  <a:srgbClr val="002060"/>
                </a:solidFill>
                <a:latin typeface="+mn-lt"/>
              </a:rPr>
              <a:t>Contoh</a:t>
            </a:r>
            <a:r>
              <a:rPr lang="en-US" dirty="0">
                <a:solidFill>
                  <a:srgbClr val="002060"/>
                </a:solidFill>
                <a:latin typeface="+mn-lt"/>
              </a:rPr>
              <a:t> #3</a:t>
            </a:r>
            <a:endParaRPr lang="en-US" dirty="0">
              <a:solidFill>
                <a:srgbClr val="002060"/>
              </a:solidFill>
              <a:latin typeface="+mn-lt"/>
            </a:endParaRPr>
          </a:p>
        </p:txBody>
      </p:sp>
      <p:sp>
        <p:nvSpPr>
          <p:cNvPr id="5" name="TextBox 4"/>
          <p:cNvSpPr txBox="1"/>
          <p:nvPr/>
        </p:nvSpPr>
        <p:spPr>
          <a:xfrm>
            <a:off x="662643" y="1699925"/>
            <a:ext cx="8412480" cy="461665"/>
          </a:xfrm>
          <a:prstGeom prst="rect">
            <a:avLst/>
          </a:prstGeom>
          <a:noFill/>
        </p:spPr>
        <p:txBody>
          <a:bodyPr wrap="square" rtlCol="0">
            <a:spAutoFit/>
          </a:bodyPr>
          <a:lstStyle/>
          <a:p>
            <a:r>
              <a:rPr lang="en-US" sz="2400" dirty="0" err="1"/>
              <a:t>Menampilkan</a:t>
            </a:r>
            <a:r>
              <a:rPr lang="en-US" sz="2400" dirty="0"/>
              <a:t> </a:t>
            </a:r>
            <a:r>
              <a:rPr lang="en-US" sz="2400" dirty="0" err="1"/>
              <a:t>informasi</a:t>
            </a:r>
            <a:r>
              <a:rPr lang="en-US" sz="2400" dirty="0"/>
              <a:t> HARI INI </a:t>
            </a:r>
            <a:r>
              <a:rPr lang="en-US" sz="2400" dirty="0" err="1"/>
              <a:t>dalam</a:t>
            </a:r>
            <a:r>
              <a:rPr lang="en-US" sz="2400" dirty="0"/>
              <a:t> </a:t>
            </a:r>
            <a:r>
              <a:rPr lang="en-US" sz="2400" dirty="0" err="1"/>
              <a:t>bentuk</a:t>
            </a:r>
            <a:r>
              <a:rPr lang="en-US" sz="2400" dirty="0"/>
              <a:t> long format</a:t>
            </a:r>
            <a:endParaRPr lang="en-ID" sz="2400" dirty="0"/>
          </a:p>
        </p:txBody>
      </p:sp>
      <p:graphicFrame>
        <p:nvGraphicFramePr>
          <p:cNvPr id="3" name="Object 2"/>
          <p:cNvGraphicFramePr>
            <a:graphicFrameLocks noChangeAspect="1"/>
          </p:cNvGraphicFramePr>
          <p:nvPr/>
        </p:nvGraphicFramePr>
        <p:xfrm>
          <a:off x="860425" y="2357686"/>
          <a:ext cx="5784850" cy="1734254"/>
        </p:xfrm>
        <a:graphic>
          <a:graphicData uri="http://schemas.openxmlformats.org/presentationml/2006/ole">
            <mc:AlternateContent xmlns:mc="http://schemas.openxmlformats.org/markup-compatibility/2006">
              <mc:Choice xmlns:v="urn:schemas-microsoft-com:vml" Requires="v">
                <p:oleObj spid="_x0000_s4" name="Bitmap Image" r:id="rId1" imgW="8677275" imgH="1762125" progId="PBrush">
                  <p:embed/>
                </p:oleObj>
              </mc:Choice>
              <mc:Fallback>
                <p:oleObj name="Bitmap Image" r:id="rId1" imgW="8677275" imgH="1762125" progId="PBrush">
                  <p:embed/>
                  <p:pic>
                    <p:nvPicPr>
                      <p:cNvPr id="0" name="Picture 3"/>
                      <p:cNvPicPr/>
                      <p:nvPr/>
                    </p:nvPicPr>
                    <p:blipFill>
                      <a:blip r:embed="rId2"/>
                      <a:stretch>
                        <a:fillRect/>
                      </a:stretch>
                    </p:blipFill>
                    <p:spPr>
                      <a:xfrm>
                        <a:off x="860425" y="2357686"/>
                        <a:ext cx="5784850" cy="1734254"/>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978014" y="2403406"/>
          <a:ext cx="4028805" cy="1734254"/>
        </p:xfrm>
        <a:graphic>
          <a:graphicData uri="http://schemas.openxmlformats.org/presentationml/2006/ole">
            <mc:AlternateContent xmlns:mc="http://schemas.openxmlformats.org/markup-compatibility/2006">
              <mc:Choice xmlns:v="urn:schemas-microsoft-com:vml" Requires="v">
                <p:oleObj spid="_x0000_s6" name="Bitmap Image" r:id="rId3" imgW="4314825" imgH="1857375" progId="PBrush">
                  <p:embed/>
                </p:oleObj>
              </mc:Choice>
              <mc:Fallback>
                <p:oleObj name="Bitmap Image" r:id="rId3" imgW="4314825" imgH="1857375" progId="PBrush">
                  <p:embed/>
                  <p:pic>
                    <p:nvPicPr>
                      <p:cNvPr id="0" name="Picture 5"/>
                      <p:cNvPicPr/>
                      <p:nvPr/>
                    </p:nvPicPr>
                    <p:blipFill>
                      <a:blip r:embed="rId4"/>
                      <a:stretch>
                        <a:fillRect/>
                      </a:stretch>
                    </p:blipFill>
                    <p:spPr>
                      <a:xfrm>
                        <a:off x="6978014" y="2403406"/>
                        <a:ext cx="4028805" cy="1734254"/>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a:t>
            </a:r>
            <a:r>
              <a:rPr lang="en-US" dirty="0" err="1"/>
              <a:t>Persiapan</a:t>
            </a:r>
            <a:r>
              <a:rPr lang="en-US" dirty="0"/>
              <a:t> </a:t>
            </a:r>
            <a:r>
              <a:rPr lang="en-US" dirty="0" err="1"/>
              <a:t>Membuat</a:t>
            </a:r>
            <a:r>
              <a:rPr lang="en-US" dirty="0"/>
              <a:t> Function</a:t>
            </a:r>
            <a:endParaRPr lang="en-US" dirty="0"/>
          </a:p>
        </p:txBody>
      </p:sp>
      <p:graphicFrame>
        <p:nvGraphicFramePr>
          <p:cNvPr id="4" name="Content Placeholder 3"/>
          <p:cNvGraphicFramePr>
            <a:graphicFrameLocks noGrp="1"/>
          </p:cNvGraphicFramePr>
          <p:nvPr>
            <p:ph idx="1"/>
          </p:nvPr>
        </p:nvGraphicFramePr>
        <p:xfrm>
          <a:off x="1657351" y="4003921"/>
          <a:ext cx="8035289" cy="2225040"/>
        </p:xfrm>
        <a:graphic>
          <a:graphicData uri="http://schemas.openxmlformats.org/drawingml/2006/table">
            <a:tbl>
              <a:tblPr firstRow="1" bandRow="1">
                <a:tableStyleId>{5C22544A-7EE6-4342-B048-85BDC9FD1C3A}</a:tableStyleId>
              </a:tblPr>
              <a:tblGrid>
                <a:gridCol w="1608118"/>
                <a:gridCol w="2891111"/>
                <a:gridCol w="802004"/>
                <a:gridCol w="1545336"/>
                <a:gridCol w="1188720"/>
              </a:tblGrid>
              <a:tr h="370840">
                <a:tc>
                  <a:txBody>
                    <a:bodyPr/>
                    <a:lstStyle/>
                    <a:p>
                      <a:r>
                        <a:rPr lang="en-US" dirty="0" err="1"/>
                        <a:t>Kd_obat</a:t>
                      </a:r>
                      <a:endParaRPr lang="en-US" dirty="0"/>
                    </a:p>
                  </a:txBody>
                  <a:tcPr/>
                </a:tc>
                <a:tc>
                  <a:txBody>
                    <a:bodyPr/>
                    <a:lstStyle/>
                    <a:p>
                      <a:r>
                        <a:rPr lang="en-US" dirty="0" err="1"/>
                        <a:t>Nama_obat</a:t>
                      </a:r>
                      <a:endParaRPr lang="en-US" dirty="0"/>
                    </a:p>
                  </a:txBody>
                  <a:tcPr/>
                </a:tc>
                <a:tc>
                  <a:txBody>
                    <a:bodyPr/>
                    <a:lstStyle/>
                    <a:p>
                      <a:pPr algn="ctr"/>
                      <a:r>
                        <a:rPr lang="en-US" dirty="0" err="1"/>
                        <a:t>isi</a:t>
                      </a:r>
                      <a:endParaRPr lang="en-US" dirty="0"/>
                    </a:p>
                  </a:txBody>
                  <a:tcPr/>
                </a:tc>
                <a:tc>
                  <a:txBody>
                    <a:bodyPr/>
                    <a:lstStyle/>
                    <a:p>
                      <a:r>
                        <a:rPr lang="en-US" dirty="0" err="1"/>
                        <a:t>Harga_satuan</a:t>
                      </a:r>
                      <a:endParaRPr lang="en-US" dirty="0"/>
                    </a:p>
                  </a:txBody>
                  <a:tcPr/>
                </a:tc>
                <a:tc>
                  <a:txBody>
                    <a:bodyPr/>
                    <a:lstStyle/>
                    <a:p>
                      <a:r>
                        <a:rPr lang="en-US" dirty="0" err="1"/>
                        <a:t>pabrik</a:t>
                      </a:r>
                      <a:endParaRPr lang="en-US" dirty="0"/>
                    </a:p>
                  </a:txBody>
                  <a:tcPr/>
                </a:tc>
              </a:tr>
              <a:tr h="370840">
                <a:tc>
                  <a:txBody>
                    <a:bodyPr/>
                    <a:lstStyle/>
                    <a:p>
                      <a:r>
                        <a:rPr lang="en-US" dirty="0"/>
                        <a:t>ACL20</a:t>
                      </a:r>
                      <a:endParaRPr lang="en-US" dirty="0"/>
                    </a:p>
                  </a:txBody>
                  <a:tcPr/>
                </a:tc>
                <a:tc>
                  <a:txBody>
                    <a:bodyPr/>
                    <a:lstStyle/>
                    <a:p>
                      <a:r>
                        <a:rPr lang="en-US" dirty="0"/>
                        <a:t>ACCOLATE 20 MG TABLET</a:t>
                      </a:r>
                      <a:endParaRPr lang="en-US" dirty="0"/>
                    </a:p>
                  </a:txBody>
                  <a:tcPr/>
                </a:tc>
                <a:tc>
                  <a:txBody>
                    <a:bodyPr/>
                    <a:lstStyle/>
                    <a:p>
                      <a:pPr algn="ctr"/>
                      <a:r>
                        <a:rPr lang="en-US" dirty="0"/>
                        <a:t>28</a:t>
                      </a:r>
                      <a:endParaRPr lang="en-US" dirty="0"/>
                    </a:p>
                  </a:txBody>
                  <a:tcPr/>
                </a:tc>
                <a:tc>
                  <a:txBody>
                    <a:bodyPr/>
                    <a:lstStyle/>
                    <a:p>
                      <a:r>
                        <a:rPr lang="en-US" dirty="0"/>
                        <a:t>9000</a:t>
                      </a:r>
                      <a:endParaRPr lang="en-US" dirty="0"/>
                    </a:p>
                  </a:txBody>
                  <a:tcPr/>
                </a:tc>
                <a:tc>
                  <a:txBody>
                    <a:bodyPr/>
                    <a:lstStyle/>
                    <a:p>
                      <a:r>
                        <a:rPr lang="en-US" dirty="0" err="1"/>
                        <a:t>Zaneca</a:t>
                      </a:r>
                      <a:endParaRPr lang="en-US" dirty="0"/>
                    </a:p>
                  </a:txBody>
                  <a:tcPr/>
                </a:tc>
              </a:tr>
              <a:tr h="370840">
                <a:tc>
                  <a:txBody>
                    <a:bodyPr/>
                    <a:lstStyle/>
                    <a:p>
                      <a:r>
                        <a:rPr lang="en-US" dirty="0"/>
                        <a:t>ACT15</a:t>
                      </a:r>
                      <a:endParaRPr lang="en-US" dirty="0"/>
                    </a:p>
                  </a:txBody>
                  <a:tcPr/>
                </a:tc>
                <a:tc>
                  <a:txBody>
                    <a:bodyPr/>
                    <a:lstStyle/>
                    <a:p>
                      <a:r>
                        <a:rPr lang="en-US" dirty="0"/>
                        <a:t>ACTOS 15 MG TABLET</a:t>
                      </a:r>
                      <a:endParaRPr lang="en-US" dirty="0"/>
                    </a:p>
                  </a:txBody>
                  <a:tcPr/>
                </a:tc>
                <a:tc>
                  <a:txBody>
                    <a:bodyPr/>
                    <a:lstStyle/>
                    <a:p>
                      <a:pPr algn="ctr"/>
                      <a:r>
                        <a:rPr lang="en-US" dirty="0"/>
                        <a:t>14</a:t>
                      </a:r>
                      <a:endParaRPr lang="en-US" dirty="0"/>
                    </a:p>
                  </a:txBody>
                  <a:tcPr/>
                </a:tc>
                <a:tc>
                  <a:txBody>
                    <a:bodyPr/>
                    <a:lstStyle/>
                    <a:p>
                      <a:r>
                        <a:rPr lang="en-US" dirty="0"/>
                        <a:t>8200</a:t>
                      </a:r>
                      <a:endParaRPr lang="en-US" dirty="0"/>
                    </a:p>
                  </a:txBody>
                  <a:tcPr/>
                </a:tc>
                <a:tc>
                  <a:txBody>
                    <a:bodyPr/>
                    <a:lstStyle/>
                    <a:p>
                      <a:r>
                        <a:rPr lang="en-US" dirty="0"/>
                        <a:t>Takeda</a:t>
                      </a:r>
                      <a:endParaRPr lang="en-US" dirty="0"/>
                    </a:p>
                  </a:txBody>
                  <a:tcPr/>
                </a:tc>
              </a:tr>
              <a:tr h="370840">
                <a:tc>
                  <a:txBody>
                    <a:bodyPr/>
                    <a:lstStyle/>
                    <a:p>
                      <a:r>
                        <a:rPr lang="en-US" dirty="0"/>
                        <a:t>ACT30</a:t>
                      </a:r>
                      <a:endParaRPr lang="en-US" dirty="0"/>
                    </a:p>
                  </a:txBody>
                  <a:tcPr/>
                </a:tc>
                <a:tc>
                  <a:txBody>
                    <a:bodyPr/>
                    <a:lstStyle/>
                    <a:p>
                      <a:r>
                        <a:rPr lang="en-US" dirty="0"/>
                        <a:t>ACTOS 30 MG TABLET</a:t>
                      </a:r>
                      <a:endParaRPr lang="en-US" dirty="0"/>
                    </a:p>
                  </a:txBody>
                  <a:tcPr/>
                </a:tc>
                <a:tc>
                  <a:txBody>
                    <a:bodyPr/>
                    <a:lstStyle/>
                    <a:p>
                      <a:pPr algn="ctr"/>
                      <a:r>
                        <a:rPr lang="en-US" dirty="0"/>
                        <a:t>20</a:t>
                      </a:r>
                      <a:endParaRPr lang="en-US" dirty="0"/>
                    </a:p>
                  </a:txBody>
                  <a:tcPr/>
                </a:tc>
                <a:tc>
                  <a:txBody>
                    <a:bodyPr/>
                    <a:lstStyle/>
                    <a:p>
                      <a:r>
                        <a:rPr lang="en-US" dirty="0"/>
                        <a:t>12300</a:t>
                      </a:r>
                      <a:endParaRPr lang="en-US" dirty="0"/>
                    </a:p>
                  </a:txBody>
                  <a:tcPr/>
                </a:tc>
                <a:tc>
                  <a:txBody>
                    <a:bodyPr/>
                    <a:lstStyle/>
                    <a:p>
                      <a:r>
                        <a:rPr lang="en-US" dirty="0"/>
                        <a:t>Takeda</a:t>
                      </a:r>
                      <a:endParaRPr lang="en-US" dirty="0"/>
                    </a:p>
                  </a:txBody>
                  <a:tcPr/>
                </a:tc>
              </a:tr>
              <a:tr h="370840">
                <a:tc>
                  <a:txBody>
                    <a:bodyPr/>
                    <a:lstStyle/>
                    <a:p>
                      <a:r>
                        <a:rPr lang="en-US" dirty="0"/>
                        <a:t>ADL30</a:t>
                      </a:r>
                      <a:endParaRPr lang="en-US" dirty="0"/>
                    </a:p>
                  </a:txBody>
                  <a:tcPr/>
                </a:tc>
                <a:tc>
                  <a:txBody>
                    <a:bodyPr/>
                    <a:lstStyle/>
                    <a:p>
                      <a:r>
                        <a:rPr lang="sv-SE" dirty="0"/>
                        <a:t>ADALAT OROS 30 MG TABLET </a:t>
                      </a:r>
                      <a:endParaRPr lang="en-US" dirty="0"/>
                    </a:p>
                  </a:txBody>
                  <a:tcPr/>
                </a:tc>
                <a:tc>
                  <a:txBody>
                    <a:bodyPr/>
                    <a:lstStyle/>
                    <a:p>
                      <a:pPr algn="ctr"/>
                      <a:r>
                        <a:rPr lang="en-US" dirty="0"/>
                        <a:t>30</a:t>
                      </a:r>
                      <a:endParaRPr lang="en-US" dirty="0"/>
                    </a:p>
                  </a:txBody>
                  <a:tcPr/>
                </a:tc>
                <a:tc>
                  <a:txBody>
                    <a:bodyPr/>
                    <a:lstStyle/>
                    <a:p>
                      <a:r>
                        <a:rPr lang="en-US" dirty="0"/>
                        <a:t>8100</a:t>
                      </a:r>
                      <a:endParaRPr lang="en-US" dirty="0"/>
                    </a:p>
                  </a:txBody>
                  <a:tcPr/>
                </a:tc>
                <a:tc>
                  <a:txBody>
                    <a:bodyPr/>
                    <a:lstStyle/>
                    <a:p>
                      <a:r>
                        <a:rPr lang="en-US" dirty="0"/>
                        <a:t>Bayer</a:t>
                      </a:r>
                      <a:endParaRPr lang="en-US" dirty="0"/>
                    </a:p>
                  </a:txBody>
                  <a:tcPr/>
                </a:tc>
              </a:tr>
              <a:tr h="370840">
                <a:tc>
                  <a:txBody>
                    <a:bodyPr/>
                    <a:lstStyle/>
                    <a:p>
                      <a:r>
                        <a:rPr lang="en-US" dirty="0"/>
                        <a:t>ADL60</a:t>
                      </a:r>
                      <a:endParaRPr lang="en-US" dirty="0"/>
                    </a:p>
                  </a:txBody>
                  <a:tcPr/>
                </a:tc>
                <a:tc>
                  <a:txBody>
                    <a:bodyPr/>
                    <a:lstStyle/>
                    <a:p>
                      <a:r>
                        <a:rPr lang="sv-SE" dirty="0"/>
                        <a:t>ADALAT OROS 60 MG TABLET </a:t>
                      </a:r>
                      <a:endParaRPr lang="en-US" dirty="0"/>
                    </a:p>
                  </a:txBody>
                  <a:tcPr/>
                </a:tc>
                <a:tc>
                  <a:txBody>
                    <a:bodyPr/>
                    <a:lstStyle/>
                    <a:p>
                      <a:pPr algn="ctr"/>
                      <a:r>
                        <a:rPr lang="en-US" dirty="0"/>
                        <a:t>30</a:t>
                      </a:r>
                      <a:endParaRPr lang="en-US" dirty="0"/>
                    </a:p>
                  </a:txBody>
                  <a:tcPr/>
                </a:tc>
                <a:tc>
                  <a:txBody>
                    <a:bodyPr/>
                    <a:lstStyle/>
                    <a:p>
                      <a:r>
                        <a:rPr lang="en-US" dirty="0"/>
                        <a:t>13200</a:t>
                      </a:r>
                      <a:endParaRPr lang="en-US" dirty="0"/>
                    </a:p>
                  </a:txBody>
                  <a:tcPr/>
                </a:tc>
                <a:tc>
                  <a:txBody>
                    <a:bodyPr/>
                    <a:lstStyle/>
                    <a:p>
                      <a:r>
                        <a:rPr lang="en-US" dirty="0"/>
                        <a:t>Bayer</a:t>
                      </a:r>
                      <a:endParaRPr lang="en-US" dirty="0"/>
                    </a:p>
                  </a:txBody>
                  <a:tcPr/>
                </a:tc>
              </a:tr>
            </a:tbl>
          </a:graphicData>
        </a:graphic>
      </p:graphicFrame>
      <p:sp>
        <p:nvSpPr>
          <p:cNvPr id="5" name="TextBox 4"/>
          <p:cNvSpPr txBox="1"/>
          <p:nvPr/>
        </p:nvSpPr>
        <p:spPr>
          <a:xfrm>
            <a:off x="1541928" y="1951463"/>
            <a:ext cx="9744637"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Buat</a:t>
            </a:r>
            <a:r>
              <a:rPr lang="en-US" sz="2400" dirty="0"/>
              <a:t> Database </a:t>
            </a:r>
            <a:r>
              <a:rPr lang="en-US" sz="2400" dirty="0" err="1"/>
              <a:t>dengan</a:t>
            </a:r>
            <a:r>
              <a:rPr lang="en-US" sz="2400" dirty="0"/>
              <a:t> </a:t>
            </a:r>
            <a:r>
              <a:rPr lang="en-US" sz="2400" dirty="0" err="1"/>
              <a:t>nama</a:t>
            </a:r>
            <a:r>
              <a:rPr lang="en-US" sz="2400" dirty="0"/>
              <a:t> Latihan_4</a:t>
            </a:r>
            <a:endParaRPr lang="en-US" sz="2400" dirty="0"/>
          </a:p>
          <a:p>
            <a:pPr marL="342900" indent="-342900">
              <a:buFont typeface="Arial" panose="020B0604020202020204" pitchFamily="34" charset="0"/>
              <a:buChar char="•"/>
            </a:pPr>
            <a:r>
              <a:rPr lang="en-US" sz="2400" dirty="0" err="1"/>
              <a:t>Buatlah</a:t>
            </a:r>
            <a:r>
              <a:rPr lang="en-US" sz="2400" dirty="0"/>
              <a:t> </a:t>
            </a:r>
            <a:r>
              <a:rPr lang="en-US" sz="2400" dirty="0" err="1"/>
              <a:t>tabel</a:t>
            </a:r>
            <a:r>
              <a:rPr lang="en-US" sz="2400" dirty="0"/>
              <a:t> </a:t>
            </a:r>
            <a:r>
              <a:rPr lang="en-US" sz="2400" dirty="0" err="1"/>
              <a:t>Obat</a:t>
            </a:r>
            <a:r>
              <a:rPr lang="en-US" sz="2400" dirty="0"/>
              <a:t> </a:t>
            </a:r>
            <a:r>
              <a:rPr lang="en-US" sz="2400" dirty="0" err="1"/>
              <a:t>dengan</a:t>
            </a:r>
            <a:r>
              <a:rPr lang="en-US" sz="2400" dirty="0"/>
              <a:t> </a:t>
            </a:r>
            <a:r>
              <a:rPr lang="en-US" sz="2400" dirty="0" err="1"/>
              <a:t>atribut</a:t>
            </a:r>
            <a:r>
              <a:rPr lang="en-US" sz="2400" dirty="0"/>
              <a:t> dan </a:t>
            </a:r>
            <a:r>
              <a:rPr lang="en-US" sz="2400" dirty="0" err="1"/>
              <a:t>tipe</a:t>
            </a:r>
            <a:r>
              <a:rPr lang="en-US" sz="2400" dirty="0"/>
              <a:t> data </a:t>
            </a:r>
            <a:r>
              <a:rPr lang="en-US" sz="2400" dirty="0" err="1"/>
              <a:t>sebagai</a:t>
            </a:r>
            <a:r>
              <a:rPr lang="en-US" sz="2400" dirty="0"/>
              <a:t> </a:t>
            </a:r>
            <a:r>
              <a:rPr lang="en-US" sz="2400" dirty="0" err="1"/>
              <a:t>berikut</a:t>
            </a:r>
            <a:r>
              <a:rPr lang="en-US" sz="2400" dirty="0"/>
              <a:t>:</a:t>
            </a:r>
            <a:endParaRPr lang="en-US" sz="2400" dirty="0"/>
          </a:p>
          <a:p>
            <a:pPr marL="800100" lvl="1" indent="-342900">
              <a:buFont typeface="Arial" panose="020B0604020202020204" pitchFamily="34" charset="0"/>
              <a:buChar char="•"/>
            </a:pPr>
            <a:r>
              <a:rPr lang="en-US" sz="2400" dirty="0" err="1"/>
              <a:t>Kd_obat</a:t>
            </a:r>
            <a:r>
              <a:rPr lang="en-US" sz="2400" dirty="0"/>
              <a:t> char(5), </a:t>
            </a:r>
            <a:r>
              <a:rPr lang="en-US" sz="2400" dirty="0" err="1"/>
              <a:t>nama_obat</a:t>
            </a:r>
            <a:r>
              <a:rPr lang="en-US" sz="2400" dirty="0"/>
              <a:t> varchar(25), </a:t>
            </a:r>
            <a:r>
              <a:rPr lang="en-US" sz="2400" dirty="0" err="1"/>
              <a:t>isi</a:t>
            </a:r>
            <a:r>
              <a:rPr lang="en-US" sz="2400" dirty="0"/>
              <a:t> int, </a:t>
            </a:r>
            <a:r>
              <a:rPr lang="en-US" sz="2400" dirty="0" err="1"/>
              <a:t>harga_satuan</a:t>
            </a:r>
            <a:r>
              <a:rPr lang="en-US" sz="2400" dirty="0"/>
              <a:t> int, </a:t>
            </a:r>
            <a:r>
              <a:rPr lang="en-US" sz="2400" dirty="0" err="1"/>
              <a:t>pabrik</a:t>
            </a:r>
            <a:r>
              <a:rPr lang="en-US" sz="2400" dirty="0"/>
              <a:t> varchar(15) </a:t>
            </a:r>
            <a:endParaRPr lang="en-US" sz="2400" dirty="0"/>
          </a:p>
          <a:p>
            <a:pPr marL="342900" indent="-342900">
              <a:buFont typeface="Arial" panose="020B0604020202020204" pitchFamily="34" charset="0"/>
              <a:buChar char="•"/>
            </a:pPr>
            <a:r>
              <a:rPr lang="en-US" sz="2400" dirty="0"/>
              <a:t>Isi </a:t>
            </a:r>
            <a:r>
              <a:rPr lang="en-US" sz="2400" dirty="0" err="1"/>
              <a:t>tabel</a:t>
            </a:r>
            <a:r>
              <a:rPr lang="en-US" sz="2400" dirty="0"/>
              <a:t> </a:t>
            </a:r>
            <a:r>
              <a:rPr lang="en-US" sz="2400" dirty="0" err="1"/>
              <a:t>obat</a:t>
            </a:r>
            <a:r>
              <a:rPr lang="en-US" sz="2400" dirty="0"/>
              <a:t> </a:t>
            </a:r>
            <a:r>
              <a:rPr lang="en-US" sz="2400" dirty="0" err="1"/>
              <a:t>sesuai</a:t>
            </a:r>
            <a:r>
              <a:rPr lang="en-US" sz="2400" dirty="0"/>
              <a:t> </a:t>
            </a:r>
            <a:r>
              <a:rPr lang="en-US" sz="2400" dirty="0" err="1"/>
              <a:t>dengan</a:t>
            </a:r>
            <a:r>
              <a:rPr lang="en-US" sz="2400" dirty="0"/>
              <a:t> </a:t>
            </a:r>
            <a:r>
              <a:rPr lang="en-US" sz="2400" dirty="0" err="1"/>
              <a:t>contoh</a:t>
            </a:r>
            <a:r>
              <a:rPr lang="en-US" sz="2400" dirty="0"/>
              <a:t> </a:t>
            </a:r>
            <a:r>
              <a:rPr lang="en-US" sz="2400" dirty="0" err="1"/>
              <a:t>isi</a:t>
            </a:r>
            <a:r>
              <a:rPr lang="en-US" sz="2400" dirty="0"/>
              <a:t> </a:t>
            </a:r>
            <a:r>
              <a:rPr lang="en-US" sz="2400" dirty="0" err="1"/>
              <a:t>tabel</a:t>
            </a:r>
            <a:r>
              <a:rPr lang="en-US" sz="2400" dirty="0"/>
              <a:t> di </a:t>
            </a:r>
            <a:r>
              <a:rPr lang="en-US" sz="2400" dirty="0" err="1"/>
              <a:t>bawah</a:t>
            </a:r>
            <a:r>
              <a:rPr lang="en-US" sz="2400" dirty="0"/>
              <a:t> </a:t>
            </a:r>
            <a:r>
              <a:rPr lang="en-US" sz="2400" dirty="0" err="1"/>
              <a:t>ini</a:t>
            </a:r>
            <a:r>
              <a:rPr lang="en-US" sz="2400" dirty="0"/>
              <a:t>.</a:t>
            </a:r>
            <a:endParaRPr 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1541928" y="786018"/>
            <a:ext cx="7179162" cy="569991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Penerapan</a:t>
            </a:r>
            <a:r>
              <a:rPr lang="en-US" dirty="0"/>
              <a:t> Function</a:t>
            </a:r>
            <a:endParaRPr lang="en-US" dirty="0"/>
          </a:p>
        </p:txBody>
      </p:sp>
      <p:sp>
        <p:nvSpPr>
          <p:cNvPr id="3" name="Content Placeholder 2"/>
          <p:cNvSpPr>
            <a:spLocks noGrp="1"/>
          </p:cNvSpPr>
          <p:nvPr>
            <p:ph idx="1"/>
          </p:nvPr>
        </p:nvSpPr>
        <p:spPr/>
        <p:txBody>
          <a:bodyPr/>
          <a:lstStyle/>
          <a:p>
            <a:r>
              <a:rPr lang="en-US" dirty="0" err="1"/>
              <a:t>Membuat</a:t>
            </a:r>
            <a:r>
              <a:rPr lang="en-US" dirty="0"/>
              <a:t> </a:t>
            </a:r>
            <a:r>
              <a:rPr lang="en-US" dirty="0" err="1"/>
              <a:t>fungsi</a:t>
            </a:r>
            <a:r>
              <a:rPr lang="en-US" dirty="0"/>
              <a:t> </a:t>
            </a:r>
            <a:r>
              <a:rPr lang="en-US" dirty="0" err="1"/>
              <a:t>untuk</a:t>
            </a:r>
            <a:r>
              <a:rPr lang="en-US" dirty="0"/>
              <a:t> </a:t>
            </a:r>
            <a:r>
              <a:rPr lang="en-US" dirty="0" err="1"/>
              <a:t>menghitung</a:t>
            </a:r>
            <a:r>
              <a:rPr lang="en-US" dirty="0"/>
              <a:t> </a:t>
            </a:r>
            <a:r>
              <a:rPr lang="en-US" dirty="0" err="1"/>
              <a:t>jumlah</a:t>
            </a:r>
            <a:r>
              <a:rPr lang="en-US" dirty="0"/>
              <a:t> </a:t>
            </a:r>
            <a:r>
              <a:rPr lang="en-US" dirty="0" err="1"/>
              <a:t>obat</a:t>
            </a:r>
            <a:r>
              <a:rPr lang="en-US" dirty="0"/>
              <a:t> </a:t>
            </a:r>
            <a:r>
              <a:rPr lang="en-US" dirty="0" err="1"/>
              <a:t>dari</a:t>
            </a:r>
            <a:r>
              <a:rPr lang="en-US" dirty="0"/>
              <a:t> </a:t>
            </a:r>
            <a:r>
              <a:rPr lang="en-US" dirty="0" err="1"/>
              <a:t>setiap</a:t>
            </a:r>
            <a:r>
              <a:rPr lang="en-US" dirty="0"/>
              <a:t> </a:t>
            </a:r>
            <a:r>
              <a:rPr lang="en-US" dirty="0" err="1"/>
              <a:t>pabrik</a:t>
            </a:r>
            <a:endParaRPr lang="en-US" dirty="0"/>
          </a:p>
        </p:txBody>
      </p:sp>
      <p:pic>
        <p:nvPicPr>
          <p:cNvPr id="6" name="Picture 5"/>
          <p:cNvPicPr>
            <a:picLocks noChangeAspect="1"/>
          </p:cNvPicPr>
          <p:nvPr/>
        </p:nvPicPr>
        <p:blipFill>
          <a:blip r:embed="rId1"/>
          <a:stretch>
            <a:fillRect/>
          </a:stretch>
        </p:blipFill>
        <p:spPr>
          <a:xfrm>
            <a:off x="1868026" y="2670103"/>
            <a:ext cx="7493144" cy="37295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18" y="1037478"/>
            <a:ext cx="10669048" cy="809251"/>
          </a:xfrm>
        </p:spPr>
        <p:txBody>
          <a:bodyPr/>
          <a:lstStyle/>
          <a:p>
            <a:r>
              <a:rPr lang="en-US" dirty="0" err="1">
                <a:solidFill>
                  <a:srgbClr val="002060"/>
                </a:solidFill>
              </a:rPr>
              <a:t>Pokok</a:t>
            </a:r>
            <a:r>
              <a:rPr lang="en-US" dirty="0">
                <a:solidFill>
                  <a:srgbClr val="002060"/>
                </a:solidFill>
              </a:rPr>
              <a:t> </a:t>
            </a:r>
            <a:r>
              <a:rPr lang="en-US" dirty="0" err="1">
                <a:solidFill>
                  <a:srgbClr val="002060"/>
                </a:solidFill>
              </a:rPr>
              <a:t>Bahasan</a:t>
            </a:r>
            <a:endParaRPr lang="en-ID" dirty="0">
              <a:solidFill>
                <a:srgbClr val="002060"/>
              </a:solidFill>
            </a:endParaRPr>
          </a:p>
        </p:txBody>
      </p:sp>
      <p:sp>
        <p:nvSpPr>
          <p:cNvPr id="3" name="Content Placeholder 2"/>
          <p:cNvSpPr>
            <a:spLocks noGrp="1"/>
          </p:cNvSpPr>
          <p:nvPr>
            <p:ph idx="1"/>
          </p:nvPr>
        </p:nvSpPr>
        <p:spPr>
          <a:xfrm>
            <a:off x="617518" y="2034709"/>
            <a:ext cx="10669048" cy="3604091"/>
          </a:xfrm>
        </p:spPr>
        <p:txBody>
          <a:bodyPr/>
          <a:lstStyle/>
          <a:p>
            <a:pPr>
              <a:buFont typeface="Wingdings" panose="05000000000000000000" pitchFamily="2" charset="2"/>
              <a:buChar char="§"/>
            </a:pPr>
            <a:r>
              <a:rPr lang="en-ID" dirty="0">
                <a:solidFill>
                  <a:srgbClr val="002060"/>
                </a:solidFill>
              </a:rPr>
              <a:t>Review </a:t>
            </a:r>
            <a:r>
              <a:rPr lang="en-ID" dirty="0" err="1">
                <a:solidFill>
                  <a:srgbClr val="002060"/>
                </a:solidFill>
              </a:rPr>
              <a:t>Fungsi</a:t>
            </a:r>
            <a:r>
              <a:rPr lang="en-ID" dirty="0">
                <a:solidFill>
                  <a:srgbClr val="002060"/>
                </a:solidFill>
              </a:rPr>
              <a:t> </a:t>
            </a:r>
            <a:r>
              <a:rPr lang="en-ID" dirty="0" err="1">
                <a:solidFill>
                  <a:srgbClr val="002060"/>
                </a:solidFill>
              </a:rPr>
              <a:t>Agregasi</a:t>
            </a:r>
            <a:endParaRPr lang="en-ID" dirty="0">
              <a:solidFill>
                <a:srgbClr val="002060"/>
              </a:solidFill>
            </a:endParaRPr>
          </a:p>
          <a:p>
            <a:pPr>
              <a:buFont typeface="Wingdings" panose="05000000000000000000" pitchFamily="2" charset="2"/>
              <a:buChar char="§"/>
            </a:pPr>
            <a:r>
              <a:rPr lang="en-ID" dirty="0" err="1">
                <a:solidFill>
                  <a:srgbClr val="002060"/>
                </a:solidFill>
              </a:rPr>
              <a:t>Penjelasan</a:t>
            </a:r>
            <a:r>
              <a:rPr lang="en-ID" dirty="0">
                <a:solidFill>
                  <a:srgbClr val="002060"/>
                </a:solidFill>
              </a:rPr>
              <a:t> </a:t>
            </a:r>
            <a:r>
              <a:rPr lang="en-ID" dirty="0" err="1">
                <a:solidFill>
                  <a:srgbClr val="002060"/>
                </a:solidFill>
              </a:rPr>
              <a:t>konsep</a:t>
            </a:r>
            <a:r>
              <a:rPr lang="en-ID" dirty="0">
                <a:solidFill>
                  <a:srgbClr val="002060"/>
                </a:solidFill>
              </a:rPr>
              <a:t> Function</a:t>
            </a:r>
            <a:endParaRPr lang="en-ID" dirty="0">
              <a:solidFill>
                <a:srgbClr val="002060"/>
              </a:solidFill>
            </a:endParaRPr>
          </a:p>
          <a:p>
            <a:pPr>
              <a:buFont typeface="Wingdings" panose="05000000000000000000" pitchFamily="2" charset="2"/>
              <a:buChar char="§"/>
            </a:pPr>
            <a:r>
              <a:rPr lang="en-ID" dirty="0" err="1">
                <a:solidFill>
                  <a:srgbClr val="002060"/>
                </a:solidFill>
              </a:rPr>
              <a:t>Membuat</a:t>
            </a:r>
            <a:r>
              <a:rPr lang="en-ID" dirty="0">
                <a:solidFill>
                  <a:srgbClr val="002060"/>
                </a:solidFill>
              </a:rPr>
              <a:t> Function</a:t>
            </a:r>
            <a:endParaRPr lang="en-ID" dirty="0">
              <a:solidFill>
                <a:srgbClr val="002060"/>
              </a:solidFill>
            </a:endParaRPr>
          </a:p>
          <a:p>
            <a:pPr>
              <a:buFont typeface="Wingdings" panose="05000000000000000000" pitchFamily="2" charset="2"/>
              <a:buChar char="§"/>
            </a:pPr>
            <a:r>
              <a:rPr lang="en-ID" dirty="0" err="1">
                <a:solidFill>
                  <a:srgbClr val="002060"/>
                </a:solidFill>
              </a:rPr>
              <a:t>Menggunakan</a:t>
            </a:r>
            <a:r>
              <a:rPr lang="en-ID" dirty="0">
                <a:solidFill>
                  <a:srgbClr val="002060"/>
                </a:solidFill>
              </a:rPr>
              <a:t> Function</a:t>
            </a:r>
            <a:endParaRPr lang="en-ID" dirty="0">
              <a:solidFill>
                <a:srgbClr val="002060"/>
              </a:solidFill>
            </a:endParaRPr>
          </a:p>
          <a:p>
            <a:pPr>
              <a:buFont typeface="Wingdings" panose="05000000000000000000" pitchFamily="2" charset="2"/>
              <a:buChar char="§"/>
            </a:pPr>
            <a:r>
              <a:rPr lang="en-ID" dirty="0" err="1">
                <a:solidFill>
                  <a:srgbClr val="002060"/>
                </a:solidFill>
              </a:rPr>
              <a:t>Menghapus</a:t>
            </a:r>
            <a:r>
              <a:rPr lang="en-ID" dirty="0">
                <a:solidFill>
                  <a:srgbClr val="002060"/>
                </a:solidFill>
              </a:rPr>
              <a:t> Function</a:t>
            </a:r>
            <a:endParaRPr lang="en-ID" dirty="0">
              <a:solidFill>
                <a:srgbClr val="002060"/>
              </a:solidFill>
            </a:endParaRPr>
          </a:p>
          <a:p>
            <a:pPr marL="0" indent="0">
              <a:buNone/>
            </a:pPr>
            <a:endParaRPr lang="en-ID" dirty="0">
              <a:solidFill>
                <a:srgbClr val="00206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Menggunakan</a:t>
            </a:r>
            <a:r>
              <a:rPr lang="en-US" dirty="0"/>
              <a:t> Function</a:t>
            </a:r>
            <a:endParaRPr lang="en-US" dirty="0"/>
          </a:p>
        </p:txBody>
      </p:sp>
      <p:sp>
        <p:nvSpPr>
          <p:cNvPr id="3" name="Content Placeholder 2"/>
          <p:cNvSpPr>
            <a:spLocks noGrp="1"/>
          </p:cNvSpPr>
          <p:nvPr>
            <p:ph idx="1"/>
          </p:nvPr>
        </p:nvSpPr>
        <p:spPr/>
        <p:txBody>
          <a:bodyPr/>
          <a:lstStyle/>
          <a:p>
            <a:r>
              <a:rPr lang="en-US" dirty="0" err="1"/>
              <a:t>Memanggil</a:t>
            </a:r>
            <a:r>
              <a:rPr lang="en-US" dirty="0"/>
              <a:t> function yang </a:t>
            </a:r>
            <a:r>
              <a:rPr lang="en-US" dirty="0" err="1"/>
              <a:t>telah</a:t>
            </a:r>
            <a:r>
              <a:rPr lang="en-US" dirty="0"/>
              <a:t> </a:t>
            </a:r>
            <a:r>
              <a:rPr lang="en-US" dirty="0" err="1"/>
              <a:t>dibuat</a:t>
            </a:r>
            <a:r>
              <a:rPr lang="en-US" dirty="0"/>
              <a:t> </a:t>
            </a:r>
            <a:r>
              <a:rPr lang="en-US" dirty="0" err="1"/>
              <a:t>menggunakan</a:t>
            </a:r>
            <a:r>
              <a:rPr lang="en-US" dirty="0"/>
              <a:t> </a:t>
            </a:r>
            <a:r>
              <a:rPr lang="en-US" dirty="0" err="1"/>
              <a:t>perintah</a:t>
            </a:r>
            <a:r>
              <a:rPr lang="en-US" dirty="0"/>
              <a:t> Select</a:t>
            </a:r>
            <a:endParaRPr lang="en-US" dirty="0"/>
          </a:p>
        </p:txBody>
      </p:sp>
      <p:pic>
        <p:nvPicPr>
          <p:cNvPr id="4" name="Picture 3"/>
          <p:cNvPicPr>
            <a:picLocks noChangeAspect="1"/>
          </p:cNvPicPr>
          <p:nvPr/>
        </p:nvPicPr>
        <p:blipFill rotWithShape="1">
          <a:blip r:embed="rId1"/>
          <a:srcRect t="50996"/>
          <a:stretch>
            <a:fillRect/>
          </a:stretch>
        </p:blipFill>
        <p:spPr>
          <a:xfrm>
            <a:off x="1845166" y="2720339"/>
            <a:ext cx="7493144" cy="182760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Menampilkan</a:t>
            </a:r>
            <a:r>
              <a:rPr lang="en-US" dirty="0"/>
              <a:t> Function</a:t>
            </a:r>
            <a:endParaRPr lang="en-US" dirty="0"/>
          </a:p>
        </p:txBody>
      </p:sp>
      <p:sp>
        <p:nvSpPr>
          <p:cNvPr id="3" name="Content Placeholder 2"/>
          <p:cNvSpPr>
            <a:spLocks noGrp="1"/>
          </p:cNvSpPr>
          <p:nvPr>
            <p:ph idx="1"/>
          </p:nvPr>
        </p:nvSpPr>
        <p:spPr/>
        <p:txBody>
          <a:bodyPr/>
          <a:lstStyle/>
          <a:p>
            <a:r>
              <a:rPr lang="en-US" dirty="0">
                <a:cs typeface="Courier New" panose="02070309020205020404" pitchFamily="49" charset="0"/>
              </a:rPr>
              <a:t>Cara </a:t>
            </a:r>
            <a:r>
              <a:rPr lang="en-US" dirty="0" err="1">
                <a:cs typeface="Courier New" panose="02070309020205020404" pitchFamily="49" charset="0"/>
              </a:rPr>
              <a:t>menampilkan</a:t>
            </a:r>
            <a:r>
              <a:rPr lang="en-US" dirty="0">
                <a:cs typeface="Courier New" panose="02070309020205020404" pitchFamily="49" charset="0"/>
              </a:rPr>
              <a:t> daftar function yang </a:t>
            </a:r>
            <a:r>
              <a:rPr lang="en-US" dirty="0" err="1">
                <a:cs typeface="Courier New" panose="02070309020205020404" pitchFamily="49" charset="0"/>
              </a:rPr>
              <a:t>telah</a:t>
            </a:r>
            <a:r>
              <a:rPr lang="en-US" dirty="0">
                <a:cs typeface="Courier New" panose="02070309020205020404" pitchFamily="49" charset="0"/>
              </a:rPr>
              <a:t> </a:t>
            </a:r>
            <a:r>
              <a:rPr lang="en-US" dirty="0" err="1">
                <a:cs typeface="Courier New" panose="02070309020205020404" pitchFamily="49" charset="0"/>
              </a:rPr>
              <a:t>dibuat</a:t>
            </a:r>
            <a:endParaRPr lang="en-US" dirty="0">
              <a:cs typeface="Courier New" panose="02070309020205020404" pitchFamily="49" charset="0"/>
            </a:endParaRPr>
          </a:p>
          <a:p>
            <a:r>
              <a:rPr lang="en-US" dirty="0">
                <a:latin typeface="Courier New" panose="02070309020205020404" pitchFamily="49" charset="0"/>
                <a:cs typeface="Courier New" panose="02070309020205020404" pitchFamily="49" charset="0"/>
              </a:rPr>
              <a:t>Show function status</a:t>
            </a:r>
            <a:endParaRPr lang="en-US"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1"/>
          <a:stretch>
            <a:fillRect/>
          </a:stretch>
        </p:blipFill>
        <p:spPr>
          <a:xfrm>
            <a:off x="467165" y="3310198"/>
            <a:ext cx="11894161" cy="220356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Menghapus</a:t>
            </a:r>
            <a:r>
              <a:rPr lang="en-US" dirty="0"/>
              <a:t> Function</a:t>
            </a:r>
            <a:endParaRPr lang="en-US" dirty="0"/>
          </a:p>
        </p:txBody>
      </p:sp>
      <p:sp>
        <p:nvSpPr>
          <p:cNvPr id="3" name="Content Placeholder 2"/>
          <p:cNvSpPr>
            <a:spLocks noGrp="1"/>
          </p:cNvSpPr>
          <p:nvPr>
            <p:ph idx="1"/>
          </p:nvPr>
        </p:nvSpPr>
        <p:spPr/>
        <p:txBody>
          <a:bodyPr/>
          <a:lstStyle/>
          <a:p>
            <a:r>
              <a:rPr lang="en-US" dirty="0" err="1"/>
              <a:t>Menghapus</a:t>
            </a:r>
            <a:r>
              <a:rPr lang="en-US" dirty="0"/>
              <a:t> function </a:t>
            </a:r>
            <a:r>
              <a:rPr lang="en-US" dirty="0" err="1"/>
              <a:t>dilakukan</a:t>
            </a:r>
            <a:r>
              <a:rPr lang="en-US" dirty="0"/>
              <a:t> </a:t>
            </a:r>
            <a:r>
              <a:rPr lang="en-US" dirty="0" err="1"/>
              <a:t>dengan</a:t>
            </a:r>
            <a:r>
              <a:rPr lang="en-US" dirty="0"/>
              <a:t> </a:t>
            </a:r>
            <a:r>
              <a:rPr lang="en-US" dirty="0" err="1"/>
              <a:t>perintah</a:t>
            </a:r>
            <a:r>
              <a:rPr lang="en-US" dirty="0"/>
              <a:t> Drop</a:t>
            </a:r>
            <a:endParaRPr lang="en-US" dirty="0"/>
          </a:p>
          <a:p>
            <a:r>
              <a:rPr lang="en-US" dirty="0">
                <a:latin typeface="Courier New" panose="02070309020205020404" pitchFamily="49" charset="0"/>
                <a:cs typeface="Courier New" panose="02070309020205020404" pitchFamily="49" charset="0"/>
              </a:rPr>
              <a:t>drop function &lt;</a:t>
            </a:r>
            <a:r>
              <a:rPr lang="en-US" dirty="0" err="1">
                <a:latin typeface="Courier New" panose="02070309020205020404" pitchFamily="49" charset="0"/>
                <a:cs typeface="Courier New" panose="02070309020205020404" pitchFamily="49" charset="0"/>
              </a:rPr>
              <a:t>nama_function</a:t>
            </a:r>
            <a:r>
              <a:rPr lang="en-US" dirty="0">
                <a:latin typeface="Courier New" panose="02070309020205020404" pitchFamily="49" charset="0"/>
                <a:cs typeface="Courier New" panose="02070309020205020404" pitchFamily="49" charset="0"/>
              </a:rPr>
              <a:t>&gt;</a:t>
            </a:r>
            <a:endParaRPr lang="en-US" dirty="0"/>
          </a:p>
        </p:txBody>
      </p:sp>
      <p:pic>
        <p:nvPicPr>
          <p:cNvPr id="7" name="Picture 6"/>
          <p:cNvPicPr>
            <a:picLocks noChangeAspect="1"/>
          </p:cNvPicPr>
          <p:nvPr/>
        </p:nvPicPr>
        <p:blipFill>
          <a:blip r:embed="rId1"/>
          <a:stretch>
            <a:fillRect/>
          </a:stretch>
        </p:blipFill>
        <p:spPr>
          <a:xfrm>
            <a:off x="1652796" y="3599164"/>
            <a:ext cx="7529182" cy="106427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Tugas</a:t>
            </a:r>
            <a:endParaRPr lang="en-US" dirty="0"/>
          </a:p>
        </p:txBody>
      </p:sp>
      <p:sp>
        <p:nvSpPr>
          <p:cNvPr id="3" name="Content Placeholder 2"/>
          <p:cNvSpPr>
            <a:spLocks noGrp="1"/>
          </p:cNvSpPr>
          <p:nvPr>
            <p:ph idx="1"/>
          </p:nvPr>
        </p:nvSpPr>
        <p:spPr/>
        <p:txBody>
          <a:bodyPr/>
          <a:lstStyle/>
          <a:p>
            <a:r>
              <a:rPr lang="en-US" dirty="0" err="1"/>
              <a:t>Buatlah</a:t>
            </a:r>
            <a:r>
              <a:rPr lang="en-US" dirty="0"/>
              <a:t> function </a:t>
            </a:r>
            <a:r>
              <a:rPr lang="en-US" dirty="0" err="1"/>
              <a:t>bernama</a:t>
            </a:r>
            <a:r>
              <a:rPr lang="en-US" b="1" dirty="0"/>
              <a:t> </a:t>
            </a:r>
            <a:r>
              <a:rPr lang="en-US" b="1" dirty="0" err="1"/>
              <a:t>total_obat</a:t>
            </a:r>
            <a:r>
              <a:rPr lang="en-US" b="1" dirty="0"/>
              <a:t> </a:t>
            </a:r>
            <a:r>
              <a:rPr lang="en-US" dirty="0" err="1"/>
              <a:t>untuk</a:t>
            </a:r>
            <a:r>
              <a:rPr lang="en-US" dirty="0"/>
              <a:t> </a:t>
            </a:r>
            <a:r>
              <a:rPr lang="en-US" dirty="0" err="1"/>
              <a:t>menjumlah</a:t>
            </a:r>
            <a:r>
              <a:rPr lang="en-US" dirty="0"/>
              <a:t> total </a:t>
            </a:r>
            <a:r>
              <a:rPr lang="en-US" dirty="0" err="1"/>
              <a:t>obat</a:t>
            </a:r>
            <a:r>
              <a:rPr lang="en-US" dirty="0"/>
              <a:t> (SUM)</a:t>
            </a:r>
            <a:endParaRPr lang="en-US" dirty="0"/>
          </a:p>
          <a:p>
            <a:r>
              <a:rPr lang="en-US" dirty="0" err="1"/>
              <a:t>Buatlah</a:t>
            </a:r>
            <a:r>
              <a:rPr lang="en-US" dirty="0"/>
              <a:t> function Bernama </a:t>
            </a:r>
            <a:r>
              <a:rPr lang="en-US" b="1" dirty="0" err="1"/>
              <a:t>rerata_harga</a:t>
            </a:r>
            <a:r>
              <a:rPr lang="en-US" b="1" dirty="0"/>
              <a:t> </a:t>
            </a:r>
            <a:r>
              <a:rPr lang="en-US" dirty="0" err="1"/>
              <a:t>untuk</a:t>
            </a:r>
            <a:r>
              <a:rPr lang="en-US" dirty="0"/>
              <a:t> </a:t>
            </a:r>
            <a:r>
              <a:rPr lang="en-US" dirty="0" err="1"/>
              <a:t>menghitung</a:t>
            </a:r>
            <a:r>
              <a:rPr lang="en-US" dirty="0"/>
              <a:t> rata-rata </a:t>
            </a:r>
            <a:r>
              <a:rPr lang="en-US" dirty="0" err="1"/>
              <a:t>harga</a:t>
            </a:r>
            <a:r>
              <a:rPr lang="en-US" dirty="0"/>
              <a:t> </a:t>
            </a:r>
            <a:r>
              <a:rPr lang="en-US" dirty="0" err="1"/>
              <a:t>obat</a:t>
            </a:r>
            <a:r>
              <a:rPr lang="en-US" dirty="0"/>
              <a:t> (AVG)</a:t>
            </a:r>
            <a:endParaRPr lang="en-US" dirty="0"/>
          </a:p>
          <a:p>
            <a:r>
              <a:rPr lang="en-US" dirty="0" err="1"/>
              <a:t>Buatlah</a:t>
            </a:r>
            <a:r>
              <a:rPr lang="en-US" dirty="0"/>
              <a:t> function Bernama </a:t>
            </a:r>
            <a:r>
              <a:rPr lang="en-US" b="1" dirty="0" err="1"/>
              <a:t>jml_pabrik</a:t>
            </a:r>
            <a:r>
              <a:rPr lang="en-US" dirty="0"/>
              <a:t> </a:t>
            </a:r>
            <a:r>
              <a:rPr lang="en-US" dirty="0" err="1"/>
              <a:t>untuk</a:t>
            </a:r>
            <a:r>
              <a:rPr lang="en-US" dirty="0"/>
              <a:t> </a:t>
            </a:r>
            <a:r>
              <a:rPr lang="en-US" dirty="0" err="1"/>
              <a:t>menghitung</a:t>
            </a:r>
            <a:r>
              <a:rPr lang="en-US" dirty="0"/>
              <a:t> </a:t>
            </a:r>
            <a:r>
              <a:rPr lang="en-US" dirty="0" err="1"/>
              <a:t>ada</a:t>
            </a:r>
            <a:r>
              <a:rPr lang="en-US" dirty="0"/>
              <a:t> </a:t>
            </a:r>
            <a:r>
              <a:rPr lang="en-US" dirty="0" err="1"/>
              <a:t>berapa</a:t>
            </a:r>
            <a:r>
              <a:rPr lang="en-US" dirty="0"/>
              <a:t> </a:t>
            </a:r>
            <a:r>
              <a:rPr lang="en-US" dirty="0" err="1"/>
              <a:t>pabrik</a:t>
            </a:r>
            <a:r>
              <a:rPr lang="en-US" dirty="0"/>
              <a:t> (Count)</a:t>
            </a:r>
            <a:endParaRPr lang="en-US" dirty="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6553" y="2396649"/>
            <a:ext cx="6777714" cy="1438761"/>
          </a:xfrm>
        </p:spPr>
        <p:txBody>
          <a:bodyPr>
            <a:normAutofit/>
          </a:bodyPr>
          <a:lstStyle/>
          <a:p>
            <a:r>
              <a:rPr lang="en-US" sz="8000" b="1" i="0" dirty="0"/>
              <a:t>TERIMA KASIH</a:t>
            </a:r>
            <a:endParaRPr lang="en-ID" sz="8000" b="1" i="0" dirty="0"/>
          </a:p>
        </p:txBody>
      </p:sp>
      <p:sp>
        <p:nvSpPr>
          <p:cNvPr id="7" name="Text Placeholder 6"/>
          <p:cNvSpPr>
            <a:spLocks noGrp="1"/>
          </p:cNvSpPr>
          <p:nvPr>
            <p:ph type="body" idx="1"/>
          </p:nvPr>
        </p:nvSpPr>
        <p:spPr>
          <a:xfrm>
            <a:off x="4228953" y="3742841"/>
            <a:ext cx="4310155" cy="1031408"/>
          </a:xfrm>
        </p:spPr>
        <p:txBody>
          <a:bodyPr/>
          <a:lstStyle/>
          <a:p>
            <a:r>
              <a:rPr lang="en-US" dirty="0"/>
              <a:t>ANY QUESTIONS?</a:t>
            </a:r>
            <a:endParaRPr lang="en-ID" dirty="0"/>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87767" y="2543174"/>
            <a:ext cx="1388786" cy="14387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Review </a:t>
            </a:r>
            <a:r>
              <a:rPr lang="en-US" dirty="0" err="1"/>
              <a:t>Fungsi</a:t>
            </a:r>
            <a:r>
              <a:rPr lang="en-US" dirty="0"/>
              <a:t> </a:t>
            </a:r>
            <a:r>
              <a:rPr lang="en-US" dirty="0" err="1"/>
              <a:t>Agregasi</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960" y="1037478"/>
            <a:ext cx="10625606" cy="809251"/>
          </a:xfrm>
        </p:spPr>
        <p:txBody>
          <a:bodyPr/>
          <a:lstStyle/>
          <a:p>
            <a:r>
              <a:rPr lang="en-US" dirty="0" err="1">
                <a:solidFill>
                  <a:srgbClr val="002060"/>
                </a:solidFill>
              </a:rPr>
              <a:t>Referensi</a:t>
            </a:r>
            <a:endParaRPr lang="en-US" dirty="0">
              <a:solidFill>
                <a:srgbClr val="002060"/>
              </a:solidFill>
            </a:endParaRPr>
          </a:p>
        </p:txBody>
      </p:sp>
      <p:sp>
        <p:nvSpPr>
          <p:cNvPr id="3" name="Content Placeholder 2"/>
          <p:cNvSpPr>
            <a:spLocks noGrp="1"/>
          </p:cNvSpPr>
          <p:nvPr>
            <p:ph idx="1"/>
          </p:nvPr>
        </p:nvSpPr>
        <p:spPr>
          <a:xfrm>
            <a:off x="629392" y="2034709"/>
            <a:ext cx="11006348" cy="4594691"/>
          </a:xfrm>
        </p:spPr>
        <p:txBody>
          <a:bodyPr>
            <a:normAutofit/>
          </a:bodyPr>
          <a:lstStyle/>
          <a:p>
            <a:pPr marL="0" lvl="0" indent="0">
              <a:lnSpc>
                <a:spcPct val="115000"/>
              </a:lnSpc>
              <a:spcBef>
                <a:spcPts val="600"/>
              </a:spcBef>
              <a:spcAft>
                <a:spcPts val="0"/>
              </a:spcAft>
              <a:buNone/>
            </a:pPr>
            <a:r>
              <a:rPr lang="sv-SE" sz="2000" b="1" dirty="0">
                <a:solidFill>
                  <a:srgbClr val="002060"/>
                </a:solidFill>
                <a:latin typeface="Calibri" panose="020F0502020204030204" pitchFamily="34" charset="0"/>
                <a:cs typeface="Calibri" panose="020F0502020204030204" pitchFamily="34" charset="0"/>
              </a:rPr>
              <a:t>UTAMA</a:t>
            </a:r>
            <a:endParaRPr lang="sv-SE" sz="2000" b="1" dirty="0">
              <a:solidFill>
                <a:srgbClr val="002060"/>
              </a:solidFill>
              <a:latin typeface="Calibri" panose="020F0502020204030204" pitchFamily="34" charset="0"/>
              <a:cs typeface="Calibri" panose="020F0502020204030204" pitchFamily="34" charset="0"/>
            </a:endParaRPr>
          </a:p>
          <a:p>
            <a:pPr marL="342900" lvl="0" indent="-342900">
              <a:lnSpc>
                <a:spcPct val="115000"/>
              </a:lnSpc>
              <a:spcBef>
                <a:spcPts val="600"/>
              </a:spcBef>
              <a:spcAft>
                <a:spcPts val="0"/>
              </a:spcAft>
              <a:buFont typeface="+mj-lt"/>
              <a:buAutoNum type="arabicPeriod"/>
            </a:pPr>
            <a:r>
              <a:rPr lang="sv-SE" sz="2000" dirty="0">
                <a:solidFill>
                  <a:srgbClr val="002060"/>
                </a:solidFill>
                <a:latin typeface="Calibri" panose="020F0502020204030204" pitchFamily="34" charset="0"/>
                <a:cs typeface="Calibri" panose="020F0502020204030204" pitchFamily="34" charset="0"/>
              </a:rPr>
              <a:t>Silberschatz, A., Korth, H. F. &amp; Sudarshan, S., 2022. Database System Concepts. 7th ed. New York: McGraw-Hill Education</a:t>
            </a:r>
            <a:endParaRPr lang="sv-SE" sz="2000" dirty="0">
              <a:solidFill>
                <a:srgbClr val="002060"/>
              </a:solidFill>
              <a:latin typeface="Calibri" panose="020F0502020204030204" pitchFamily="34" charset="0"/>
              <a:cs typeface="Calibri" panose="020F0502020204030204" pitchFamily="34" charset="0"/>
            </a:endParaRPr>
          </a:p>
          <a:p>
            <a:pPr marL="342900" lvl="0" indent="-342900">
              <a:lnSpc>
                <a:spcPct val="115000"/>
              </a:lnSpc>
              <a:spcBef>
                <a:spcPts val="600"/>
              </a:spcBef>
              <a:spcAft>
                <a:spcPts val="0"/>
              </a:spcAft>
              <a:buFont typeface="+mj-lt"/>
              <a:buAutoNum type="arabicPeriod"/>
            </a:pPr>
            <a:r>
              <a:rPr lang="sv-SE" sz="2000" dirty="0">
                <a:solidFill>
                  <a:srgbClr val="002060"/>
                </a:solidFill>
                <a:latin typeface="Calibri" panose="020F0502020204030204" pitchFamily="34" charset="0"/>
                <a:cs typeface="Calibri" panose="020F0502020204030204" pitchFamily="34" charset="0"/>
              </a:rPr>
              <a:t>Connolly, T. &amp; Begg, C., 2015. Database Systems Apracticial Approach to Design, Implementation, and Management. Sixth Edition ed. s.l.:Pearson.</a:t>
            </a:r>
            <a:endParaRPr lang="sv-SE" sz="2000" dirty="0">
              <a:solidFill>
                <a:srgbClr val="002060"/>
              </a:solidFill>
              <a:latin typeface="Calibri" panose="020F0502020204030204" pitchFamily="34" charset="0"/>
              <a:cs typeface="Calibri" panose="020F0502020204030204" pitchFamily="34" charset="0"/>
            </a:endParaRPr>
          </a:p>
          <a:p>
            <a:pPr marL="342900" lvl="0" indent="-342900">
              <a:lnSpc>
                <a:spcPct val="115000"/>
              </a:lnSpc>
              <a:spcBef>
                <a:spcPts val="600"/>
              </a:spcBef>
              <a:spcAft>
                <a:spcPts val="0"/>
              </a:spcAft>
              <a:buFont typeface="+mj-lt"/>
              <a:buAutoNum type="arabicPeriod"/>
            </a:pPr>
            <a:r>
              <a:rPr lang="sv-SE" sz="2000" dirty="0">
                <a:solidFill>
                  <a:srgbClr val="002060"/>
                </a:solidFill>
                <a:latin typeface="Calibri" panose="020F0502020204030204" pitchFamily="34" charset="0"/>
                <a:cs typeface="Calibri" panose="020F0502020204030204" pitchFamily="34" charset="0"/>
              </a:rPr>
              <a:t>Elmasri, R. &amp; Navathe, S. B., 2016. Fundamentalsmof Database Systems. 7th ed. s.l.:Pearson</a:t>
            </a:r>
            <a:endParaRPr lang="sv-SE" sz="2000" dirty="0">
              <a:solidFill>
                <a:srgbClr val="002060"/>
              </a:solidFill>
              <a:latin typeface="Calibri" panose="020F0502020204030204" pitchFamily="34" charset="0"/>
              <a:cs typeface="Calibri" panose="020F0502020204030204" pitchFamily="34" charset="0"/>
            </a:endParaRPr>
          </a:p>
          <a:p>
            <a:pPr marL="0" lvl="0" indent="0">
              <a:lnSpc>
                <a:spcPct val="115000"/>
              </a:lnSpc>
              <a:spcBef>
                <a:spcPts val="600"/>
              </a:spcBef>
              <a:spcAft>
                <a:spcPts val="0"/>
              </a:spcAft>
              <a:buNone/>
            </a:pPr>
            <a:endParaRPr lang="sv-SE" sz="2000" dirty="0">
              <a:solidFill>
                <a:srgbClr val="002060"/>
              </a:solidFill>
              <a:latin typeface="Calibri" panose="020F0502020204030204" pitchFamily="34" charset="0"/>
              <a:cs typeface="Calibri" panose="020F0502020204030204" pitchFamily="34" charset="0"/>
            </a:endParaRPr>
          </a:p>
          <a:p>
            <a:pPr marL="0" lvl="0" indent="0">
              <a:lnSpc>
                <a:spcPct val="115000"/>
              </a:lnSpc>
              <a:spcBef>
                <a:spcPts val="600"/>
              </a:spcBef>
              <a:spcAft>
                <a:spcPts val="0"/>
              </a:spcAft>
              <a:buNone/>
            </a:pPr>
            <a:r>
              <a:rPr lang="sv-SE" sz="2000" b="1" dirty="0">
                <a:solidFill>
                  <a:srgbClr val="002060"/>
                </a:solidFill>
                <a:latin typeface="Calibri" panose="020F0502020204030204" pitchFamily="34" charset="0"/>
                <a:cs typeface="Calibri" panose="020F0502020204030204" pitchFamily="34" charset="0"/>
              </a:rPr>
              <a:t>PENDUKUNG</a:t>
            </a:r>
            <a:endParaRPr lang="sv-SE" sz="2000" b="1" dirty="0">
              <a:solidFill>
                <a:srgbClr val="002060"/>
              </a:solidFill>
              <a:latin typeface="Calibri" panose="020F0502020204030204" pitchFamily="34" charset="0"/>
              <a:cs typeface="Calibri" panose="020F0502020204030204" pitchFamily="34" charset="0"/>
            </a:endParaRPr>
          </a:p>
          <a:p>
            <a:pPr marL="0" lvl="0" indent="0">
              <a:lnSpc>
                <a:spcPct val="115000"/>
              </a:lnSpc>
              <a:spcBef>
                <a:spcPts val="600"/>
              </a:spcBef>
              <a:spcAft>
                <a:spcPts val="0"/>
              </a:spcAft>
              <a:buNone/>
            </a:pPr>
            <a:r>
              <a:rPr lang="id-ID" sz="2000" dirty="0">
                <a:solidFill>
                  <a:srgbClr val="002060"/>
                </a:solidFill>
                <a:latin typeface="Calibri" panose="020F0502020204030204" pitchFamily="34" charset="0"/>
                <a:cs typeface="Calibri" panose="020F0502020204030204" pitchFamily="34" charset="0"/>
              </a:rPr>
              <a:t>A</a:t>
            </a:r>
            <a:r>
              <a:rPr lang="en-US" sz="2000" dirty="0" err="1">
                <a:solidFill>
                  <a:srgbClr val="002060"/>
                </a:solidFill>
                <a:latin typeface="Calibri" panose="020F0502020204030204" pitchFamily="34" charset="0"/>
                <a:cs typeface="Calibri" panose="020F0502020204030204" pitchFamily="34" charset="0"/>
              </a:rPr>
              <a:t>ripin</a:t>
            </a:r>
            <a:r>
              <a:rPr lang="id-ID" sz="2000" dirty="0">
                <a:solidFill>
                  <a:srgbClr val="002060"/>
                </a:solidFill>
                <a:latin typeface="Calibri" panose="020F0502020204030204" pitchFamily="34" charset="0"/>
                <a:cs typeface="Calibri" panose="020F0502020204030204" pitchFamily="34" charset="0"/>
              </a:rPr>
              <a:t>., 2005. </a:t>
            </a:r>
            <a:r>
              <a:rPr lang="id-ID" sz="2000" i="1" dirty="0">
                <a:solidFill>
                  <a:srgbClr val="002060"/>
                </a:solidFill>
                <a:latin typeface="Calibri" panose="020F0502020204030204" pitchFamily="34" charset="0"/>
                <a:cs typeface="Calibri" panose="020F0502020204030204" pitchFamily="34" charset="0"/>
              </a:rPr>
              <a:t>Praktikum Basis Data Dengan Database Server MySQL. </a:t>
            </a:r>
            <a:r>
              <a:rPr lang="id-ID" sz="2000" dirty="0">
                <a:solidFill>
                  <a:srgbClr val="002060"/>
                </a:solidFill>
                <a:latin typeface="Calibri" panose="020F0502020204030204" pitchFamily="34" charset="0"/>
                <a:cs typeface="Calibri" panose="020F0502020204030204" pitchFamily="34" charset="0"/>
              </a:rPr>
              <a:t>Semarang: Fakultas Ilmu Komputer</a:t>
            </a:r>
            <a:endParaRPr lang="sv-SE" sz="2000" b="1" dirty="0">
              <a:solidFill>
                <a:srgbClr val="002060"/>
              </a:solidFill>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a:t>Fungsi</a:t>
            </a:r>
            <a:r>
              <a:rPr lang="en-ID" dirty="0"/>
              <a:t> </a:t>
            </a:r>
            <a:r>
              <a:rPr lang="en-ID" dirty="0" err="1"/>
              <a:t>Agregasi</a:t>
            </a:r>
            <a:endParaRPr lang="en-ID" dirty="0"/>
          </a:p>
        </p:txBody>
      </p:sp>
      <p:sp>
        <p:nvSpPr>
          <p:cNvPr id="3" name="Content Placeholder 2"/>
          <p:cNvSpPr>
            <a:spLocks noGrp="1"/>
          </p:cNvSpPr>
          <p:nvPr>
            <p:ph idx="1"/>
          </p:nvPr>
        </p:nvSpPr>
        <p:spPr/>
        <p:txBody>
          <a:bodyPr>
            <a:normAutofit/>
          </a:bodyPr>
          <a:lstStyle/>
          <a:p>
            <a:r>
              <a:rPr lang="en-US" dirty="0" err="1"/>
              <a:t>Fungsi</a:t>
            </a:r>
            <a:r>
              <a:rPr lang="en-US" dirty="0"/>
              <a:t> </a:t>
            </a:r>
            <a:r>
              <a:rPr lang="en-US" dirty="0" err="1"/>
              <a:t>agregasi</a:t>
            </a:r>
            <a:r>
              <a:rPr lang="en-US" dirty="0"/>
              <a:t> </a:t>
            </a:r>
            <a:r>
              <a:rPr lang="en-US" dirty="0" err="1"/>
              <a:t>adalah</a:t>
            </a:r>
            <a:r>
              <a:rPr lang="en-US" dirty="0"/>
              <a:t> </a:t>
            </a:r>
            <a:r>
              <a:rPr lang="en-US" dirty="0" err="1"/>
              <a:t>fungsi</a:t>
            </a:r>
            <a:r>
              <a:rPr lang="en-US" dirty="0"/>
              <a:t> yang </a:t>
            </a:r>
            <a:r>
              <a:rPr lang="en-US" dirty="0" err="1"/>
              <a:t>mengambil</a:t>
            </a:r>
            <a:r>
              <a:rPr lang="en-US" dirty="0"/>
              <a:t> </a:t>
            </a:r>
            <a:r>
              <a:rPr lang="en-US" dirty="0" err="1"/>
              <a:t>kumpulan</a:t>
            </a:r>
            <a:r>
              <a:rPr lang="en-US" dirty="0"/>
              <a:t> (</a:t>
            </a:r>
            <a:r>
              <a:rPr lang="en-US" dirty="0" err="1"/>
              <a:t>satu</a:t>
            </a:r>
            <a:r>
              <a:rPr lang="en-US" dirty="0"/>
              <a:t> set </a:t>
            </a:r>
            <a:r>
              <a:rPr lang="en-US" dirty="0" err="1"/>
              <a:t>atau</a:t>
            </a:r>
            <a:r>
              <a:rPr lang="en-US" dirty="0"/>
              <a:t> multiset) </a:t>
            </a:r>
            <a:r>
              <a:rPr lang="en-US" dirty="0" err="1"/>
              <a:t>nilai</a:t>
            </a:r>
            <a:r>
              <a:rPr lang="en-US" dirty="0"/>
              <a:t> </a:t>
            </a:r>
            <a:r>
              <a:rPr lang="en-US" dirty="0" err="1"/>
              <a:t>sebagai</a:t>
            </a:r>
            <a:r>
              <a:rPr lang="en-US" dirty="0"/>
              <a:t> input </a:t>
            </a:r>
            <a:r>
              <a:rPr lang="en-US" dirty="0" err="1"/>
              <a:t>dan</a:t>
            </a:r>
            <a:r>
              <a:rPr lang="en-US" dirty="0"/>
              <a:t> </a:t>
            </a:r>
            <a:r>
              <a:rPr lang="en-US" dirty="0" err="1"/>
              <a:t>mengembalikan</a:t>
            </a:r>
            <a:r>
              <a:rPr lang="en-US" dirty="0"/>
              <a:t> </a:t>
            </a:r>
            <a:r>
              <a:rPr lang="en-US" dirty="0" err="1"/>
              <a:t>nilai</a:t>
            </a:r>
            <a:r>
              <a:rPr lang="en-US" dirty="0"/>
              <a:t> </a:t>
            </a:r>
            <a:r>
              <a:rPr lang="en-US" dirty="0" err="1"/>
              <a:t>tunggal</a:t>
            </a:r>
            <a:r>
              <a:rPr lang="en-US" dirty="0"/>
              <a:t>. </a:t>
            </a:r>
            <a:endParaRPr lang="en-US" dirty="0"/>
          </a:p>
          <a:p>
            <a:r>
              <a:rPr lang="en-US" dirty="0" err="1"/>
              <a:t>Terdapat</a:t>
            </a:r>
            <a:r>
              <a:rPr lang="en-US" dirty="0"/>
              <a:t> lima </a:t>
            </a:r>
            <a:r>
              <a:rPr lang="en-US" dirty="0" err="1"/>
              <a:t>fungsi</a:t>
            </a:r>
            <a:r>
              <a:rPr lang="en-US" dirty="0"/>
              <a:t> </a:t>
            </a:r>
            <a:r>
              <a:rPr lang="en-US" dirty="0" err="1"/>
              <a:t>agregat</a:t>
            </a:r>
            <a:r>
              <a:rPr lang="en-US" dirty="0"/>
              <a:t> </a:t>
            </a:r>
            <a:r>
              <a:rPr lang="en-US" dirty="0" err="1"/>
              <a:t>standar</a:t>
            </a:r>
            <a:r>
              <a:rPr lang="en-US" dirty="0"/>
              <a:t> </a:t>
            </a:r>
            <a:r>
              <a:rPr lang="en-US" dirty="0" err="1"/>
              <a:t>bawaan</a:t>
            </a:r>
            <a:r>
              <a:rPr lang="en-US" dirty="0"/>
              <a:t> SQL </a:t>
            </a:r>
            <a:r>
              <a:rPr lang="en-US" dirty="0" err="1"/>
              <a:t>yaitu</a:t>
            </a:r>
            <a:r>
              <a:rPr lang="en-US" dirty="0"/>
              <a:t>:</a:t>
            </a:r>
            <a:endParaRPr lang="en-US" dirty="0"/>
          </a:p>
          <a:p>
            <a:pPr lvl="1"/>
            <a:r>
              <a:rPr lang="en-US" dirty="0"/>
              <a:t>Average: </a:t>
            </a:r>
            <a:r>
              <a:rPr lang="en-US" dirty="0" err="1"/>
              <a:t>avg</a:t>
            </a:r>
            <a:r>
              <a:rPr lang="en-US" dirty="0"/>
              <a:t>()</a:t>
            </a:r>
            <a:endParaRPr lang="en-US" dirty="0"/>
          </a:p>
          <a:p>
            <a:pPr lvl="1"/>
            <a:r>
              <a:rPr lang="en-US" dirty="0"/>
              <a:t>Minimum: min()</a:t>
            </a:r>
            <a:endParaRPr lang="en-US" dirty="0"/>
          </a:p>
          <a:p>
            <a:pPr lvl="1"/>
            <a:r>
              <a:rPr lang="en-US" dirty="0"/>
              <a:t>Maximum: max()</a:t>
            </a:r>
            <a:endParaRPr lang="en-US" dirty="0"/>
          </a:p>
          <a:p>
            <a:pPr lvl="1"/>
            <a:r>
              <a:rPr lang="en-US" dirty="0"/>
              <a:t>Total: sum()</a:t>
            </a:r>
            <a:endParaRPr lang="en-US" dirty="0"/>
          </a:p>
          <a:p>
            <a:pPr lvl="1"/>
            <a:r>
              <a:rPr lang="en-US" dirty="0"/>
              <a:t>Count: count()</a:t>
            </a:r>
            <a:endParaRPr lang="en-US" dirty="0"/>
          </a:p>
          <a:p>
            <a:endParaRPr lang="en-ID"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AVG()</a:t>
            </a:r>
            <a:endParaRPr lang="en-ID" dirty="0"/>
          </a:p>
        </p:txBody>
      </p:sp>
      <p:sp>
        <p:nvSpPr>
          <p:cNvPr id="3" name="Content Placeholder 2"/>
          <p:cNvSpPr>
            <a:spLocks noGrp="1"/>
          </p:cNvSpPr>
          <p:nvPr>
            <p:ph idx="1"/>
          </p:nvPr>
        </p:nvSpPr>
        <p:spPr>
          <a:xfrm>
            <a:off x="1541928" y="2034709"/>
            <a:ext cx="9744637" cy="4440232"/>
          </a:xfrm>
        </p:spPr>
        <p:txBody>
          <a:bodyPr/>
          <a:lstStyle/>
          <a:p>
            <a:r>
              <a:rPr lang="en-ID" b="1" dirty="0" err="1"/>
              <a:t>Fungsi</a:t>
            </a:r>
            <a:r>
              <a:rPr lang="en-ID" b="1" dirty="0"/>
              <a:t> </a:t>
            </a:r>
            <a:r>
              <a:rPr lang="en-ID" b="1" dirty="0" err="1"/>
              <a:t>avg</a:t>
            </a:r>
            <a:r>
              <a:rPr lang="en-ID" b="1" dirty="0"/>
              <a:t>()</a:t>
            </a:r>
            <a:r>
              <a:rPr lang="en-ID" dirty="0"/>
              <a:t> </a:t>
            </a:r>
            <a:r>
              <a:rPr lang="en-ID" dirty="0" err="1"/>
              <a:t>digunakan</a:t>
            </a:r>
            <a:r>
              <a:rPr lang="en-ID" dirty="0"/>
              <a:t> </a:t>
            </a:r>
            <a:r>
              <a:rPr lang="en-ID" dirty="0" err="1"/>
              <a:t>untuk</a:t>
            </a:r>
            <a:r>
              <a:rPr lang="en-ID" dirty="0"/>
              <a:t> </a:t>
            </a:r>
            <a:r>
              <a:rPr lang="en-ID" dirty="0" err="1"/>
              <a:t>menghitung</a:t>
            </a:r>
            <a:r>
              <a:rPr lang="en-ID" dirty="0"/>
              <a:t> </a:t>
            </a:r>
            <a:r>
              <a:rPr lang="en-ID" dirty="0" err="1"/>
              <a:t>nilai</a:t>
            </a:r>
            <a:r>
              <a:rPr lang="en-ID" dirty="0"/>
              <a:t> rata-rata </a:t>
            </a:r>
            <a:r>
              <a:rPr lang="en-ID" dirty="0" err="1"/>
              <a:t>dari</a:t>
            </a:r>
            <a:r>
              <a:rPr lang="en-ID" dirty="0"/>
              <a:t> </a:t>
            </a:r>
            <a:r>
              <a:rPr lang="en-ID" dirty="0" err="1"/>
              <a:t>seluruh</a:t>
            </a:r>
            <a:r>
              <a:rPr lang="en-ID" dirty="0"/>
              <a:t> field yang </a:t>
            </a:r>
            <a:r>
              <a:rPr lang="en-ID" dirty="0" err="1"/>
              <a:t>bertipe</a:t>
            </a:r>
            <a:r>
              <a:rPr lang="en-ID" dirty="0"/>
              <a:t> </a:t>
            </a:r>
            <a:r>
              <a:rPr lang="en-ID" dirty="0" err="1"/>
              <a:t>numerik</a:t>
            </a:r>
            <a:endParaRPr lang="en-ID" dirty="0"/>
          </a:p>
          <a:p>
            <a:r>
              <a:rPr lang="en-ID" dirty="0" err="1"/>
              <a:t>Hasil</a:t>
            </a:r>
            <a:r>
              <a:rPr lang="en-ID" dirty="0"/>
              <a:t> </a:t>
            </a:r>
            <a:r>
              <a:rPr lang="en-ID" dirty="0" err="1"/>
              <a:t>dari</a:t>
            </a:r>
            <a:r>
              <a:rPr lang="en-ID" dirty="0"/>
              <a:t> query </a:t>
            </a:r>
            <a:r>
              <a:rPr lang="en-ID" dirty="0" err="1"/>
              <a:t>ini</a:t>
            </a:r>
            <a:r>
              <a:rPr lang="en-ID" dirty="0"/>
              <a:t> </a:t>
            </a:r>
            <a:r>
              <a:rPr lang="en-ID" dirty="0" err="1"/>
              <a:t>adalah</a:t>
            </a:r>
            <a:r>
              <a:rPr lang="en-ID" dirty="0"/>
              <a:t> </a:t>
            </a:r>
            <a:r>
              <a:rPr lang="en-ID" dirty="0" err="1"/>
              <a:t>relasi</a:t>
            </a:r>
            <a:r>
              <a:rPr lang="en-ID" dirty="0"/>
              <a:t> </a:t>
            </a:r>
            <a:r>
              <a:rPr lang="en-ID" dirty="0" err="1"/>
              <a:t>dengan</a:t>
            </a:r>
            <a:r>
              <a:rPr lang="en-ID" dirty="0"/>
              <a:t> </a:t>
            </a:r>
            <a:r>
              <a:rPr lang="en-ID" dirty="0" err="1"/>
              <a:t>satu</a:t>
            </a:r>
            <a:r>
              <a:rPr lang="en-ID" dirty="0"/>
              <a:t> </a:t>
            </a:r>
            <a:r>
              <a:rPr lang="en-ID" dirty="0" err="1"/>
              <a:t>atribut</a:t>
            </a:r>
            <a:r>
              <a:rPr lang="en-ID" dirty="0"/>
              <a:t> yang </a:t>
            </a:r>
            <a:r>
              <a:rPr lang="en-ID" dirty="0" err="1"/>
              <a:t>berisi</a:t>
            </a:r>
            <a:r>
              <a:rPr lang="en-ID" dirty="0"/>
              <a:t> </a:t>
            </a:r>
            <a:r>
              <a:rPr lang="en-ID" dirty="0" err="1"/>
              <a:t>satu</a:t>
            </a:r>
            <a:r>
              <a:rPr lang="en-ID" dirty="0"/>
              <a:t> tuple </a:t>
            </a:r>
            <a:r>
              <a:rPr lang="en-ID" dirty="0" err="1"/>
              <a:t>dengan</a:t>
            </a:r>
            <a:r>
              <a:rPr lang="en-ID" dirty="0"/>
              <a:t> </a:t>
            </a:r>
            <a:r>
              <a:rPr lang="en-ID" dirty="0" err="1"/>
              <a:t>nilai</a:t>
            </a:r>
            <a:r>
              <a:rPr lang="en-ID" dirty="0"/>
              <a:t> </a:t>
            </a:r>
            <a:r>
              <a:rPr lang="en-ID" dirty="0" err="1"/>
              <a:t>numerik</a:t>
            </a:r>
            <a:r>
              <a:rPr lang="en-ID" dirty="0"/>
              <a:t> yang </a:t>
            </a:r>
            <a:r>
              <a:rPr lang="en-ID" dirty="0" err="1"/>
              <a:t>sesuai</a:t>
            </a:r>
            <a:r>
              <a:rPr lang="en-ID" dirty="0"/>
              <a:t> </a:t>
            </a:r>
            <a:r>
              <a:rPr lang="en-ID" dirty="0" err="1"/>
              <a:t>dengan</a:t>
            </a:r>
            <a:r>
              <a:rPr lang="en-ID" dirty="0"/>
              <a:t> </a:t>
            </a:r>
            <a:r>
              <a:rPr lang="en-ID" dirty="0" err="1"/>
              <a:t>atribut</a:t>
            </a:r>
            <a:r>
              <a:rPr lang="en-ID" dirty="0"/>
              <a:t> yang </a:t>
            </a:r>
            <a:r>
              <a:rPr lang="en-ID" dirty="0" err="1"/>
              <a:t>dihitung</a:t>
            </a:r>
            <a:endParaRPr lang="en-ID" dirty="0"/>
          </a:p>
          <a:p>
            <a:r>
              <a:rPr lang="en-US" dirty="0" err="1"/>
              <a:t>Bentuk</a:t>
            </a:r>
            <a:r>
              <a:rPr lang="en-US" dirty="0"/>
              <a:t> </a:t>
            </a:r>
            <a:r>
              <a:rPr lang="en-US" dirty="0" err="1"/>
              <a:t>umum</a:t>
            </a:r>
            <a:r>
              <a:rPr lang="en-US" dirty="0"/>
              <a:t> </a:t>
            </a:r>
            <a:r>
              <a:rPr lang="en-US" dirty="0" err="1"/>
              <a:t>Penulisan</a:t>
            </a:r>
            <a:r>
              <a:rPr lang="en-US" dirty="0"/>
              <a:t> SQL:</a:t>
            </a:r>
            <a:endParaRPr lang="en-US" dirty="0"/>
          </a:p>
          <a:p>
            <a:endParaRPr lang="en-US" dirty="0"/>
          </a:p>
          <a:p>
            <a:endParaRPr lang="en-US" dirty="0"/>
          </a:p>
          <a:p>
            <a:r>
              <a:rPr lang="en-US" b="1" i="1" dirty="0">
                <a:latin typeface="Courier New" panose="02070309020205020404" pitchFamily="49" charset="0"/>
                <a:cs typeface="Courier New" panose="02070309020205020404" pitchFamily="49" charset="0"/>
              </a:rPr>
              <a:t>WHERE</a:t>
            </a:r>
            <a:r>
              <a:rPr lang="en-US" dirty="0">
                <a:latin typeface="Courier New" panose="02070309020205020404" pitchFamily="49" charset="0"/>
                <a:cs typeface="Courier New" panose="02070309020205020404" pitchFamily="49" charset="0"/>
              </a:rPr>
              <a:t>: </a:t>
            </a:r>
            <a:r>
              <a:rPr lang="en-US" dirty="0" err="1">
                <a:cs typeface="Courier New" panose="02070309020205020404" pitchFamily="49" charset="0"/>
              </a:rPr>
              <a:t>bersifat</a:t>
            </a:r>
            <a:r>
              <a:rPr lang="en-US" dirty="0">
                <a:cs typeface="Courier New" panose="02070309020205020404" pitchFamily="49" charset="0"/>
              </a:rPr>
              <a:t> optional (</a:t>
            </a:r>
            <a:r>
              <a:rPr lang="en-US" dirty="0" err="1">
                <a:cs typeface="Courier New" panose="02070309020205020404" pitchFamily="49" charset="0"/>
              </a:rPr>
              <a:t>digunakan</a:t>
            </a:r>
            <a:r>
              <a:rPr lang="en-US" dirty="0">
                <a:cs typeface="Courier New" panose="02070309020205020404" pitchFamily="49" charset="0"/>
              </a:rPr>
              <a:t> </a:t>
            </a:r>
            <a:r>
              <a:rPr lang="en-US" dirty="0" err="1">
                <a:cs typeface="Courier New" panose="02070309020205020404" pitchFamily="49" charset="0"/>
              </a:rPr>
              <a:t>untuk</a:t>
            </a:r>
            <a:r>
              <a:rPr lang="en-US" dirty="0">
                <a:cs typeface="Courier New" panose="02070309020205020404" pitchFamily="49" charset="0"/>
              </a:rPr>
              <a:t> </a:t>
            </a:r>
            <a:r>
              <a:rPr lang="en-US" dirty="0" err="1">
                <a:cs typeface="Courier New" panose="02070309020205020404" pitchFamily="49" charset="0"/>
              </a:rPr>
              <a:t>hasil</a:t>
            </a:r>
            <a:r>
              <a:rPr lang="en-US" dirty="0">
                <a:cs typeface="Courier New" panose="02070309020205020404" pitchFamily="49" charset="0"/>
              </a:rPr>
              <a:t> yang </a:t>
            </a:r>
            <a:r>
              <a:rPr lang="en-US" dirty="0" err="1">
                <a:cs typeface="Courier New" panose="02070309020205020404" pitchFamily="49" charset="0"/>
              </a:rPr>
              <a:t>spesifik</a:t>
            </a:r>
            <a:r>
              <a:rPr lang="en-US" dirty="0">
                <a:cs typeface="Courier New" panose="02070309020205020404" pitchFamily="49" charset="0"/>
              </a:rPr>
              <a:t>)</a:t>
            </a:r>
            <a:endParaRPr lang="en-US" dirty="0"/>
          </a:p>
          <a:p>
            <a:endParaRPr lang="en-ID" dirty="0"/>
          </a:p>
        </p:txBody>
      </p:sp>
      <p:graphicFrame>
        <p:nvGraphicFramePr>
          <p:cNvPr id="4" name="Table 4"/>
          <p:cNvGraphicFramePr>
            <a:graphicFrameLocks noGrp="1"/>
          </p:cNvGraphicFramePr>
          <p:nvPr/>
        </p:nvGraphicFramePr>
        <p:xfrm>
          <a:off x="1857082" y="4524377"/>
          <a:ext cx="7673571" cy="1005840"/>
        </p:xfrm>
        <a:graphic>
          <a:graphicData uri="http://schemas.openxmlformats.org/drawingml/2006/table">
            <a:tbl>
              <a:tblPr firstRow="1" bandRow="1">
                <a:tableStyleId>{0E3FDE45-AF77-4B5C-9715-49D594BDF05E}</a:tableStyleId>
              </a:tblPr>
              <a:tblGrid>
                <a:gridCol w="7673571"/>
              </a:tblGrid>
              <a:tr h="370840">
                <a:tc>
                  <a:txBody>
                    <a:bodyPr/>
                    <a:lstStyle/>
                    <a:p>
                      <a:r>
                        <a:rPr lang="en-US" sz="2000" dirty="0">
                          <a:latin typeface="Courier New" panose="02070309020205020404" pitchFamily="49" charset="0"/>
                          <a:cs typeface="Courier New" panose="02070309020205020404" pitchFamily="49" charset="0"/>
                        </a:rPr>
                        <a:t>SELECT AVG(</a:t>
                      </a:r>
                      <a:r>
                        <a:rPr lang="en-US" sz="2000" i="1" dirty="0">
                          <a:latin typeface="Courier New" panose="02070309020205020404" pitchFamily="49" charset="0"/>
                          <a:cs typeface="Courier New" panose="02070309020205020404" pitchFamily="49" charset="0"/>
                        </a:rPr>
                        <a:t>attribute</a:t>
                      </a:r>
                      <a:r>
                        <a:rPr lang="en-US" sz="2000" i="0" dirty="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FROM </a:t>
                      </a:r>
                      <a:r>
                        <a:rPr lang="en-US" sz="2000" i="1" dirty="0">
                          <a:latin typeface="Courier New" panose="02070309020205020404" pitchFamily="49" charset="0"/>
                          <a:cs typeface="Courier New" panose="02070309020205020404" pitchFamily="49" charset="0"/>
                        </a:rPr>
                        <a:t>&lt;table&gt;</a:t>
                      </a:r>
                      <a:endParaRPr lang="en-US" sz="2000" i="1" dirty="0">
                        <a:latin typeface="Courier New" panose="02070309020205020404" pitchFamily="49" charset="0"/>
                        <a:cs typeface="Courier New" panose="02070309020205020404" pitchFamily="49" charset="0"/>
                      </a:endParaRPr>
                    </a:p>
                    <a:p>
                      <a:r>
                        <a:rPr lang="en-US" sz="2000" i="0" dirty="0">
                          <a:latin typeface="Courier New" panose="02070309020205020404" pitchFamily="49" charset="0"/>
                          <a:cs typeface="Courier New" panose="02070309020205020404" pitchFamily="49" charset="0"/>
                        </a:rPr>
                        <a:t>WHERE </a:t>
                      </a:r>
                      <a:r>
                        <a:rPr lang="en-US" sz="2000" i="1" dirty="0">
                          <a:latin typeface="Courier New" panose="02070309020205020404" pitchFamily="49" charset="0"/>
                          <a:cs typeface="Courier New" panose="02070309020205020404" pitchFamily="49" charset="0"/>
                        </a:rPr>
                        <a:t>&lt;condition&gt;</a:t>
                      </a:r>
                      <a:endParaRPr lang="en-ID" sz="2000" i="1" dirty="0">
                        <a:latin typeface="Courier New" panose="02070309020205020404" pitchFamily="49" charset="0"/>
                        <a:cs typeface="Courier New" panose="02070309020205020404" pitchFamily="49" charset="0"/>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Contoh</a:t>
            </a:r>
            <a:r>
              <a:rPr lang="en-US" dirty="0"/>
              <a:t> -  </a:t>
            </a:r>
            <a:r>
              <a:rPr lang="en-US" dirty="0" err="1"/>
              <a:t>Menampilkan</a:t>
            </a:r>
            <a:r>
              <a:rPr lang="en-US" dirty="0"/>
              <a:t> Rata-rata </a:t>
            </a:r>
            <a:r>
              <a:rPr lang="en-US" dirty="0" err="1"/>
              <a:t>Gaji</a:t>
            </a:r>
            <a:r>
              <a:rPr lang="en-US" dirty="0"/>
              <a:t> </a:t>
            </a:r>
            <a:r>
              <a:rPr lang="en-US" dirty="0" err="1"/>
              <a:t>Staf</a:t>
            </a:r>
            <a:endParaRPr lang="en-ID" dirty="0"/>
          </a:p>
        </p:txBody>
      </p:sp>
      <p:sp>
        <p:nvSpPr>
          <p:cNvPr id="7" name="Content Placeholder 6"/>
          <p:cNvSpPr>
            <a:spLocks noGrp="1"/>
          </p:cNvSpPr>
          <p:nvPr>
            <p:ph idx="1"/>
          </p:nvPr>
        </p:nvSpPr>
        <p:spPr>
          <a:xfrm>
            <a:off x="1541928" y="2034709"/>
            <a:ext cx="9744637" cy="4325451"/>
          </a:xfrm>
        </p:spPr>
        <p:txBody>
          <a:bodyPr>
            <a:normAutofit/>
          </a:bodyPr>
          <a:lstStyle/>
          <a:p>
            <a:pPr>
              <a:spcBef>
                <a:spcPts val="600"/>
              </a:spcBef>
            </a:pPr>
            <a:r>
              <a:rPr lang="en-US" dirty="0"/>
              <a:t>Nama table: </a:t>
            </a:r>
            <a:r>
              <a:rPr lang="en-US" dirty="0" err="1"/>
              <a:t>staf</a:t>
            </a:r>
            <a:endParaRPr lang="en-US" dirty="0"/>
          </a:p>
          <a:p>
            <a:endParaRPr lang="en-US" dirty="0"/>
          </a:p>
          <a:p>
            <a:endParaRPr lang="en-US" dirty="0"/>
          </a:p>
          <a:p>
            <a:endParaRPr lang="en-US" dirty="0"/>
          </a:p>
          <a:p>
            <a:pPr>
              <a:spcBef>
                <a:spcPts val="600"/>
              </a:spcBef>
            </a:pPr>
            <a:endParaRPr lang="en-US" dirty="0"/>
          </a:p>
          <a:p>
            <a:pPr>
              <a:spcBef>
                <a:spcPts val="600"/>
              </a:spcBef>
            </a:pPr>
            <a:endParaRPr lang="en-US" dirty="0"/>
          </a:p>
          <a:p>
            <a:pPr>
              <a:spcBef>
                <a:spcPts val="600"/>
              </a:spcBef>
            </a:pPr>
            <a:r>
              <a:rPr lang="en-US" dirty="0" err="1"/>
              <a:t>Untuk</a:t>
            </a:r>
            <a:r>
              <a:rPr lang="en-US" dirty="0"/>
              <a:t> </a:t>
            </a:r>
            <a:r>
              <a:rPr lang="en-US" dirty="0" err="1"/>
              <a:t>menampilkan</a:t>
            </a:r>
            <a:r>
              <a:rPr lang="en-US" dirty="0"/>
              <a:t> rata-rata </a:t>
            </a:r>
            <a:r>
              <a:rPr lang="en-US" dirty="0" err="1"/>
              <a:t>gaji</a:t>
            </a:r>
            <a:r>
              <a:rPr lang="en-US" dirty="0"/>
              <a:t> </a:t>
            </a:r>
            <a:r>
              <a:rPr lang="en-US" dirty="0" err="1"/>
              <a:t>staf</a:t>
            </a:r>
            <a:endParaRPr lang="en-US" dirty="0"/>
          </a:p>
          <a:p>
            <a:pPr>
              <a:spcBef>
                <a:spcPts val="600"/>
              </a:spcBef>
            </a:pPr>
            <a:r>
              <a:rPr lang="en-US" dirty="0" err="1"/>
              <a:t>Penulisan</a:t>
            </a:r>
            <a:r>
              <a:rPr lang="en-US" dirty="0"/>
              <a:t> SQL:</a:t>
            </a:r>
            <a:endParaRPr lang="en-ID" dirty="0"/>
          </a:p>
        </p:txBody>
      </p:sp>
      <p:graphicFrame>
        <p:nvGraphicFramePr>
          <p:cNvPr id="9" name="Table 4"/>
          <p:cNvGraphicFramePr>
            <a:graphicFrameLocks noGrp="1"/>
          </p:cNvGraphicFramePr>
          <p:nvPr/>
        </p:nvGraphicFramePr>
        <p:xfrm>
          <a:off x="1838959" y="6009639"/>
          <a:ext cx="4907280" cy="701040"/>
        </p:xfrm>
        <a:graphic>
          <a:graphicData uri="http://schemas.openxmlformats.org/drawingml/2006/table">
            <a:tbl>
              <a:tblPr firstRow="1" bandRow="1">
                <a:tableStyleId>{0E3FDE45-AF77-4B5C-9715-49D594BDF05E}</a:tableStyleId>
              </a:tblPr>
              <a:tblGrid>
                <a:gridCol w="4907280"/>
              </a:tblGrid>
              <a:tr h="370840">
                <a:tc>
                  <a:txBody>
                    <a:bodyPr/>
                    <a:lstStyle/>
                    <a:p>
                      <a:r>
                        <a:rPr lang="en-US" sz="2000" dirty="0">
                          <a:latin typeface="Courier New" panose="02070309020205020404" pitchFamily="49" charset="0"/>
                          <a:cs typeface="Courier New" panose="02070309020205020404" pitchFamily="49" charset="0"/>
                        </a:rPr>
                        <a:t>SELECT</a:t>
                      </a:r>
                      <a:r>
                        <a:rPr lang="en-US" sz="2000" baseline="0" dirty="0">
                          <a:latin typeface="Courier New" panose="02070309020205020404" pitchFamily="49" charset="0"/>
                          <a:cs typeface="Courier New" panose="02070309020205020404" pitchFamily="49" charset="0"/>
                        </a:rPr>
                        <a:t> AVG(</a:t>
                      </a:r>
                      <a:r>
                        <a:rPr lang="en-US" sz="2000" baseline="0" dirty="0" err="1">
                          <a:latin typeface="Courier New" panose="02070309020205020404" pitchFamily="49" charset="0"/>
                          <a:cs typeface="Courier New" panose="02070309020205020404" pitchFamily="49" charset="0"/>
                        </a:rPr>
                        <a:t>gaji</a:t>
                      </a:r>
                      <a:r>
                        <a:rPr lang="en-US" sz="2000" baseline="0" dirty="0">
                          <a:latin typeface="Courier New" panose="02070309020205020404" pitchFamily="49" charset="0"/>
                          <a:cs typeface="Courier New" panose="02070309020205020404" pitchFamily="49" charset="0"/>
                        </a:rPr>
                        <a:t>)</a:t>
                      </a:r>
                      <a:endParaRPr lang="en-US" sz="2000" i="1" dirty="0">
                        <a:latin typeface="Courier New" panose="02070309020205020404" pitchFamily="49" charset="0"/>
                        <a:cs typeface="Courier New" panose="02070309020205020404" pitchFamily="49" charset="0"/>
                      </a:endParaRPr>
                    </a:p>
                    <a:p>
                      <a:r>
                        <a:rPr lang="en-ID" sz="2000" i="0" dirty="0">
                          <a:latin typeface="Courier New" panose="02070309020205020404" pitchFamily="49" charset="0"/>
                          <a:cs typeface="Courier New" panose="02070309020205020404" pitchFamily="49" charset="0"/>
                        </a:rPr>
                        <a:t>FROM</a:t>
                      </a:r>
                      <a:r>
                        <a:rPr lang="en-ID" sz="2000" i="0" baseline="0" dirty="0">
                          <a:latin typeface="Courier New" panose="02070309020205020404" pitchFamily="49" charset="0"/>
                          <a:cs typeface="Courier New" panose="02070309020205020404" pitchFamily="49" charset="0"/>
                        </a:rPr>
                        <a:t> STAF</a:t>
                      </a:r>
                      <a:endParaRPr lang="en-ID" sz="2000" i="0" baseline="0" dirty="0">
                        <a:latin typeface="Courier New" panose="02070309020205020404" pitchFamily="49" charset="0"/>
                        <a:cs typeface="Courier New" panose="02070309020205020404" pitchFamily="49" charset="0"/>
                      </a:endParaRPr>
                    </a:p>
                  </a:txBody>
                  <a:tcPr/>
                </a:tc>
              </a:tr>
            </a:tbl>
          </a:graphicData>
        </a:graphic>
      </p:graphicFrame>
      <p:pic>
        <p:nvPicPr>
          <p:cNvPr id="3" name="Picture 2"/>
          <p:cNvPicPr>
            <a:picLocks noChangeAspect="1"/>
          </p:cNvPicPr>
          <p:nvPr/>
        </p:nvPicPr>
        <p:blipFill rotWithShape="1">
          <a:blip r:embed="rId1"/>
          <a:srcRect l="4257" t="41347" r="34324" b="23777"/>
          <a:stretch>
            <a:fillRect/>
          </a:stretch>
        </p:blipFill>
        <p:spPr>
          <a:xfrm>
            <a:off x="1838959" y="2516337"/>
            <a:ext cx="8233012" cy="26284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Contoh</a:t>
            </a:r>
            <a:r>
              <a:rPr lang="en-US" dirty="0"/>
              <a:t> -  </a:t>
            </a:r>
            <a:r>
              <a:rPr lang="en-US" dirty="0" err="1"/>
              <a:t>Menampilkan</a:t>
            </a:r>
            <a:r>
              <a:rPr lang="en-US" dirty="0"/>
              <a:t> Rata-rata </a:t>
            </a:r>
            <a:r>
              <a:rPr lang="en-US" dirty="0" err="1"/>
              <a:t>Gaji</a:t>
            </a:r>
            <a:r>
              <a:rPr lang="en-US" dirty="0"/>
              <a:t> </a:t>
            </a:r>
            <a:r>
              <a:rPr lang="en-US" dirty="0" err="1"/>
              <a:t>Staf</a:t>
            </a:r>
            <a:endParaRPr lang="en-ID" dirty="0"/>
          </a:p>
        </p:txBody>
      </p:sp>
      <p:sp>
        <p:nvSpPr>
          <p:cNvPr id="3" name="Content Placeholder 2"/>
          <p:cNvSpPr>
            <a:spLocks noGrp="1"/>
          </p:cNvSpPr>
          <p:nvPr>
            <p:ph idx="1"/>
          </p:nvPr>
        </p:nvSpPr>
        <p:spPr>
          <a:xfrm>
            <a:off x="1541928" y="2034709"/>
            <a:ext cx="9744637" cy="4594691"/>
          </a:xfrm>
        </p:spPr>
        <p:txBody>
          <a:bodyPr/>
          <a:lstStyle/>
          <a:p>
            <a:r>
              <a:rPr lang="en-ID" dirty="0" err="1"/>
              <a:t>Menampilkan</a:t>
            </a:r>
            <a:r>
              <a:rPr lang="en-ID" dirty="0"/>
              <a:t> rata-rata </a:t>
            </a:r>
            <a:r>
              <a:rPr lang="en-ID" dirty="0" err="1"/>
              <a:t>gaji</a:t>
            </a:r>
            <a:r>
              <a:rPr lang="en-ID" dirty="0"/>
              <a:t> </a:t>
            </a:r>
            <a:r>
              <a:rPr lang="en-ID" dirty="0" err="1"/>
              <a:t>staf</a:t>
            </a:r>
            <a:endParaRPr lang="en-ID" b="1" dirty="0"/>
          </a:p>
          <a:p>
            <a:endParaRPr lang="en-ID" dirty="0">
              <a:solidFill>
                <a:srgbClr val="0000FF"/>
              </a:solidFill>
              <a:latin typeface="Courier New" panose="02070309020205020404" pitchFamily="49" charset="0"/>
              <a:cs typeface="Courier New" panose="02070309020205020404" pitchFamily="49" charset="0"/>
            </a:endParaRPr>
          </a:p>
          <a:p>
            <a:endParaRPr lang="en-ID" dirty="0">
              <a:solidFill>
                <a:srgbClr val="0000FF"/>
              </a:solidFill>
              <a:latin typeface="Courier New" panose="02070309020205020404" pitchFamily="49" charset="0"/>
              <a:cs typeface="Courier New" panose="02070309020205020404" pitchFamily="49" charset="0"/>
            </a:endParaRPr>
          </a:p>
          <a:p>
            <a:endParaRPr lang="en-ID" dirty="0">
              <a:solidFill>
                <a:srgbClr val="0000FF"/>
              </a:solidFill>
              <a:latin typeface="Courier New" panose="02070309020205020404" pitchFamily="49" charset="0"/>
              <a:cs typeface="Courier New" panose="02070309020205020404" pitchFamily="49" charset="0"/>
            </a:endParaRPr>
          </a:p>
          <a:p>
            <a:r>
              <a:rPr lang="en-ID" dirty="0" err="1"/>
              <a:t>Menampilkan</a:t>
            </a:r>
            <a:r>
              <a:rPr lang="en-ID" dirty="0"/>
              <a:t> rata-rata </a:t>
            </a:r>
            <a:r>
              <a:rPr lang="en-ID" dirty="0" err="1"/>
              <a:t>gaji</a:t>
            </a:r>
            <a:r>
              <a:rPr lang="en-ID" dirty="0"/>
              <a:t> </a:t>
            </a:r>
            <a:r>
              <a:rPr lang="en-ID" dirty="0" err="1"/>
              <a:t>staf</a:t>
            </a:r>
            <a:r>
              <a:rPr lang="en-ID" dirty="0"/>
              <a:t> </a:t>
            </a:r>
            <a:r>
              <a:rPr lang="en-ID" dirty="0" err="1"/>
              <a:t>dengan</a:t>
            </a:r>
            <a:r>
              <a:rPr lang="en-ID" dirty="0"/>
              <a:t> format </a:t>
            </a:r>
            <a:r>
              <a:rPr lang="en-ID" i="1" dirty="0" err="1"/>
              <a:t>currenc</a:t>
            </a:r>
            <a:r>
              <a:rPr lang="en-ID" dirty="0" err="1"/>
              <a:t>ydan</a:t>
            </a:r>
            <a:r>
              <a:rPr lang="en-ID" dirty="0"/>
              <a:t> alias</a:t>
            </a:r>
            <a:endParaRPr lang="en-ID" dirty="0">
              <a:solidFill>
                <a:srgbClr val="0000FF"/>
              </a:solidFill>
              <a:latin typeface="Courier New" panose="02070309020205020404" pitchFamily="49" charset="0"/>
              <a:cs typeface="Courier New" panose="02070309020205020404" pitchFamily="49" charset="0"/>
            </a:endParaRPr>
          </a:p>
          <a:p>
            <a:endParaRPr lang="en-ID" dirty="0">
              <a:solidFill>
                <a:srgbClr val="0000FF"/>
              </a:solidFill>
              <a:latin typeface="Courier New" panose="02070309020205020404" pitchFamily="49" charset="0"/>
              <a:cs typeface="Courier New" panose="02070309020205020404" pitchFamily="49" charset="0"/>
            </a:endParaRPr>
          </a:p>
          <a:p>
            <a:endParaRPr lang="en-ID" dirty="0"/>
          </a:p>
          <a:p>
            <a:endParaRPr lang="en-ID" dirty="0"/>
          </a:p>
          <a:p>
            <a:endParaRPr lang="en-ID" dirty="0"/>
          </a:p>
          <a:p>
            <a:endParaRPr lang="en-ID" dirty="0"/>
          </a:p>
        </p:txBody>
      </p:sp>
      <p:pic>
        <p:nvPicPr>
          <p:cNvPr id="9" name="Picture 8"/>
          <p:cNvPicPr>
            <a:picLocks noChangeAspect="1"/>
          </p:cNvPicPr>
          <p:nvPr/>
        </p:nvPicPr>
        <p:blipFill rotWithShape="1">
          <a:blip r:embed="rId1"/>
          <a:srcRect l="4336" t="12690" r="60508" b="67509"/>
          <a:stretch>
            <a:fillRect/>
          </a:stretch>
        </p:blipFill>
        <p:spPr>
          <a:xfrm>
            <a:off x="1843087" y="2643188"/>
            <a:ext cx="5683186" cy="1799675"/>
          </a:xfrm>
          <a:prstGeom prst="rect">
            <a:avLst/>
          </a:prstGeom>
        </p:spPr>
      </p:pic>
      <p:pic>
        <p:nvPicPr>
          <p:cNvPr id="11" name="Picture 10"/>
          <p:cNvPicPr>
            <a:picLocks noChangeAspect="1"/>
          </p:cNvPicPr>
          <p:nvPr/>
        </p:nvPicPr>
        <p:blipFill rotWithShape="1">
          <a:blip r:embed="rId2"/>
          <a:srcRect l="4336" t="26209" r="38945" b="54794"/>
          <a:stretch>
            <a:fillRect/>
          </a:stretch>
        </p:blipFill>
        <p:spPr>
          <a:xfrm>
            <a:off x="1843087" y="4856813"/>
            <a:ext cx="8426882" cy="1586850"/>
          </a:xfrm>
          <a:prstGeom prst="rect">
            <a:avLst/>
          </a:prstGeom>
        </p:spPr>
      </p:pic>
    </p:spTree>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6306</Words>
  <Application>WPS Presentation</Application>
  <PresentationFormat>Widescreen</PresentationFormat>
  <Paragraphs>323</Paragraphs>
  <Slides>34</Slides>
  <Notes>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8</vt:i4>
      </vt:variant>
      <vt:variant>
        <vt:lpstr>幻灯片标题</vt:lpstr>
      </vt:variant>
      <vt:variant>
        <vt:i4>34</vt:i4>
      </vt:variant>
    </vt:vector>
  </HeadingPairs>
  <TitlesOfParts>
    <vt:vector size="55" baseType="lpstr">
      <vt:lpstr>Arial</vt:lpstr>
      <vt:lpstr>SimSun</vt:lpstr>
      <vt:lpstr>Wingdings</vt:lpstr>
      <vt:lpstr>Candara</vt:lpstr>
      <vt:lpstr>Signika</vt:lpstr>
      <vt:lpstr>Segoe Print</vt:lpstr>
      <vt:lpstr>Arial Black</vt:lpstr>
      <vt:lpstr>Calibri</vt:lpstr>
      <vt:lpstr>Courier New</vt:lpstr>
      <vt:lpstr>Microsoft YaHei</vt:lpstr>
      <vt:lpstr>Arial Unicode MS</vt:lpstr>
      <vt:lpstr>AkzidenzGroteskBE</vt:lpstr>
      <vt:lpstr>1_Custom Design</vt:lpstr>
      <vt:lpstr>PBrush</vt:lpstr>
      <vt:lpstr>PBrush</vt:lpstr>
      <vt:lpstr>PBrush</vt:lpstr>
      <vt:lpstr>PBrush</vt:lpstr>
      <vt:lpstr>PBrush</vt:lpstr>
      <vt:lpstr>PBrush</vt:lpstr>
      <vt:lpstr>PBrush</vt:lpstr>
      <vt:lpstr>PBrush</vt:lpstr>
      <vt:lpstr>Membuat dan Mengoperasikan FUNCTION</vt:lpstr>
      <vt:lpstr>Capaian Pembelajaran</vt:lpstr>
      <vt:lpstr>Pokok Bahasan</vt:lpstr>
      <vt:lpstr>Review Fungsi Agregasi</vt:lpstr>
      <vt:lpstr>Referensi</vt:lpstr>
      <vt:lpstr>Fungsi Agregasi</vt:lpstr>
      <vt:lpstr>AVG()</vt:lpstr>
      <vt:lpstr>Contoh -  Menampilkan Rata-rata Gaji Staf</vt:lpstr>
      <vt:lpstr>Contoh -  Menampilkan Rata-rata Gaji Staf</vt:lpstr>
      <vt:lpstr>Contoh Penggunaan Where pada Fungsi AVG()</vt:lpstr>
      <vt:lpstr>Penggunaan AVG() pada Group by</vt:lpstr>
      <vt:lpstr>COUNT()</vt:lpstr>
      <vt:lpstr>Penggunaan Distinct pada Count()</vt:lpstr>
      <vt:lpstr>Penggunaan Distinct pada Count()</vt:lpstr>
      <vt:lpstr>MAX()</vt:lpstr>
      <vt:lpstr>MIN()</vt:lpstr>
      <vt:lpstr>SUM()</vt:lpstr>
      <vt:lpstr>Membuat Function</vt:lpstr>
      <vt:lpstr>Definisi Function</vt:lpstr>
      <vt:lpstr>Pembuatan Function </vt:lpstr>
      <vt:lpstr>PowerPoint 演示文稿</vt:lpstr>
      <vt:lpstr>Memanggil Function </vt:lpstr>
      <vt:lpstr>Contoh Function </vt:lpstr>
      <vt:lpstr>Contoh #1</vt:lpstr>
      <vt:lpstr>Contoh #2</vt:lpstr>
      <vt:lpstr>Contoh #3</vt:lpstr>
      <vt:lpstr>Database – Persiapan Membuat Function</vt:lpstr>
      <vt:lpstr>PowerPoint 演示文稿</vt:lpstr>
      <vt:lpstr>Contoh Penerapan Function</vt:lpstr>
      <vt:lpstr>Menggunakan Function</vt:lpstr>
      <vt:lpstr>Menampilkan Function</vt:lpstr>
      <vt:lpstr>Menghapus Function</vt:lpstr>
      <vt:lpstr>Tugas</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dhanu banyu</dc:creator>
  <cp:lastModifiedBy>DELL</cp:lastModifiedBy>
  <cp:revision>471</cp:revision>
  <dcterms:created xsi:type="dcterms:W3CDTF">2020-07-23T01:18:00Z</dcterms:created>
  <dcterms:modified xsi:type="dcterms:W3CDTF">2024-03-25T15:26:11Z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24AF1292510042119AD635789A76C969_12</vt:lpwstr>
  </property>
  <property fmtid="{D5CDD505-2E9C-101B-9397-08002B2CF9AE}" pid="3" name="KSOProductBuildVer">
    <vt:lpwstr>1033-12.2.0.13489</vt:lpwstr>
  </property>
</Properties>
</file>